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8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D6B1F-26A6-41BA-96E9-E97B18C0F244}" type="datetimeFigureOut">
              <a:rPr lang="hr-HR" smtClean="0"/>
              <a:pPr/>
              <a:t>7.1.2016.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A3236-B0E6-4F4B-8DC2-A41B37D9343C}" type="slidenum">
              <a:rPr lang="hr-HR" smtClean="0"/>
              <a:pPr/>
              <a:t>‹#›</a:t>
            </a:fld>
            <a:endParaRPr lang="hr-HR"/>
          </a:p>
        </p:txBody>
      </p:sp>
    </p:spTree>
    <p:extLst>
      <p:ext uri="{BB962C8B-B14F-4D97-AF65-F5344CB8AC3E}">
        <p14:creationId xmlns:p14="http://schemas.microsoft.com/office/powerpoint/2010/main" xmlns="" val="27419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86948-3DEE-4139-ADD5-9774A912392A}" type="slidenum">
              <a:rPr lang="hr-HR" altLang="sr-Latn-RS"/>
              <a:pPr/>
              <a:t>9</a:t>
            </a:fld>
            <a:endParaRPr lang="hr-HR" altLang="sr-Latn-RS"/>
          </a:p>
        </p:txBody>
      </p:sp>
      <p:sp>
        <p:nvSpPr>
          <p:cNvPr id="19458" name="Rectangle 2"/>
          <p:cNvSpPr>
            <a:spLocks noGrp="1" noRot="1" noChangeAspect="1" noChangeArrowheads="1" noTextEdit="1"/>
          </p:cNvSpPr>
          <p:nvPr>
            <p:ph type="sldImg"/>
          </p:nvPr>
        </p:nvSpPr>
        <p:spPr>
          <a:xfrm>
            <a:off x="1144588" y="685800"/>
            <a:ext cx="4573587" cy="3430588"/>
          </a:xfrm>
          <a:ln/>
        </p:spPr>
      </p:sp>
      <p:sp>
        <p:nvSpPr>
          <p:cNvPr id="19459" name="Rectangle 3"/>
          <p:cNvSpPr>
            <a:spLocks noGrp="1" noChangeArrowheads="1"/>
          </p:cNvSpPr>
          <p:nvPr>
            <p:ph type="body" idx="1"/>
          </p:nvPr>
        </p:nvSpPr>
        <p:spPr/>
        <p:txBody>
          <a:bodyPr/>
          <a:lstStyle/>
          <a:p>
            <a:endParaRPr lang="sr-Latn-RS"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A5333-0AE8-4F2E-AAFF-860E1A947AB0}" type="slidenum">
              <a:rPr lang="hr-HR" altLang="sr-Latn-RS"/>
              <a:pPr/>
              <a:t>10</a:t>
            </a:fld>
            <a:endParaRPr lang="hr-HR" altLang="sr-Latn-RS"/>
          </a:p>
        </p:txBody>
      </p:sp>
      <p:sp>
        <p:nvSpPr>
          <p:cNvPr id="21506" name="Rectangle 2"/>
          <p:cNvSpPr>
            <a:spLocks noGrp="1" noRot="1" noChangeAspect="1" noChangeArrowheads="1" noTextEdit="1"/>
          </p:cNvSpPr>
          <p:nvPr>
            <p:ph type="sldImg"/>
          </p:nvPr>
        </p:nvSpPr>
        <p:spPr>
          <a:xfrm>
            <a:off x="1144588" y="685800"/>
            <a:ext cx="4573587" cy="3430588"/>
          </a:xfrm>
          <a:ln/>
        </p:spPr>
      </p:sp>
      <p:sp>
        <p:nvSpPr>
          <p:cNvPr id="21507" name="Rectangle 3"/>
          <p:cNvSpPr>
            <a:spLocks noGrp="1" noChangeArrowheads="1"/>
          </p:cNvSpPr>
          <p:nvPr>
            <p:ph type="body" idx="1"/>
          </p:nvPr>
        </p:nvSpPr>
        <p:spPr/>
        <p:txBody>
          <a:bodyPr/>
          <a:lstStyle/>
          <a:p>
            <a:r>
              <a:rPr lang="hr-HR" altLang="sr-Latn-RS" u="sng"/>
              <a:t>KUPCI, DOBAVLJAČI I dr.</a:t>
            </a:r>
            <a:r>
              <a:rPr lang="hr-HR" altLang="sr-Latn-RS"/>
              <a:t> – Projekt je temeljno polazište i poduzetnikova referencija za kvalitetnije pregovore s budućim kupcima, dobavljačima, distributerima, podugovaračima, kooperantima i drugima te i za sklapanja ugovora i uspostavljanje dugoročnih poslovnih veza temeljenih na tim pregovorima.</a:t>
            </a:r>
          </a:p>
          <a:p>
            <a:r>
              <a:rPr lang="hr-HR" altLang="sr-Latn-RS" u="sng"/>
              <a:t>MENADŽERI I ZAPOSLENICI</a:t>
            </a:r>
            <a:r>
              <a:rPr lang="hr-HR" altLang="sr-Latn-RS"/>
              <a:t> – Budući da svaki poduzetnički pothvat pretpostavlja određeni broj i kvalitetu menadžera i inih zaposlenika, nijedan od njih (posebice kada je riječ o ključnim menadžerima, stalnim konzultantima ili drugim značajnijim djelatnicima) neće se dati – moći angažirati bez prethodnoga uvida u poduzetnički projekt dotičnoga pothvata</a:t>
            </a:r>
          </a:p>
          <a:p>
            <a:r>
              <a:rPr lang="hr-HR" altLang="sr-Latn-RS" u="sng"/>
              <a:t>DRŽAVNA UPRAVA</a:t>
            </a:r>
            <a:r>
              <a:rPr lang="hr-HR" altLang="sr-Latn-RS"/>
              <a:t> – Država, odnosno državna uprava (na različitim razinama, od općine, grada, županije, pa do nacionalne razine) također je zainteresirana za sudbinu poduzetničkoga pothvata, posebice ako njegova djelatnost može značajnije utjecati na društveno-gospodarski razvitak ili okoliš.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C2A77-42D9-4882-98A2-97BEE5B4A56D}" type="slidenum">
              <a:rPr lang="hr-HR" altLang="sr-Latn-RS"/>
              <a:pPr/>
              <a:t>11</a:t>
            </a:fld>
            <a:endParaRPr lang="hr-HR" altLang="sr-Latn-RS"/>
          </a:p>
        </p:txBody>
      </p:sp>
      <p:sp>
        <p:nvSpPr>
          <p:cNvPr id="23554" name="Rectangle 2"/>
          <p:cNvSpPr>
            <a:spLocks noGrp="1" noRot="1" noChangeAspect="1" noChangeArrowheads="1" noTextEdit="1"/>
          </p:cNvSpPr>
          <p:nvPr>
            <p:ph type="sldImg"/>
          </p:nvPr>
        </p:nvSpPr>
        <p:spPr>
          <a:xfrm>
            <a:off x="1144588" y="685800"/>
            <a:ext cx="4573587" cy="3430588"/>
          </a:xfrm>
          <a:ln/>
        </p:spPr>
      </p:sp>
      <p:sp>
        <p:nvSpPr>
          <p:cNvPr id="23555" name="Rectangle 3"/>
          <p:cNvSpPr>
            <a:spLocks noGrp="1" noChangeArrowheads="1"/>
          </p:cNvSpPr>
          <p:nvPr>
            <p:ph type="body" idx="1"/>
          </p:nvPr>
        </p:nvSpPr>
        <p:spPr/>
        <p:txBody>
          <a:bodyPr/>
          <a:lstStyle/>
          <a:p>
            <a:endParaRPr lang="sr-Latn-RS" alt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7B3A9-93EB-42B6-8806-C5818FFE7D6D}" type="slidenum">
              <a:rPr lang="hr-HR" altLang="sr-Latn-RS"/>
              <a:pPr/>
              <a:t>15</a:t>
            </a:fld>
            <a:endParaRPr lang="hr-HR" altLang="sr-Latn-RS"/>
          </a:p>
        </p:txBody>
      </p:sp>
      <p:sp>
        <p:nvSpPr>
          <p:cNvPr id="28674" name="Rectangle 2"/>
          <p:cNvSpPr>
            <a:spLocks noGrp="1" noRot="1" noChangeAspect="1" noChangeArrowheads="1" noTextEdit="1"/>
          </p:cNvSpPr>
          <p:nvPr>
            <p:ph type="sldImg"/>
          </p:nvPr>
        </p:nvSpPr>
        <p:spPr>
          <a:xfrm>
            <a:off x="1144588" y="685800"/>
            <a:ext cx="4573587" cy="3430588"/>
          </a:xfrm>
          <a:ln/>
        </p:spPr>
      </p:sp>
      <p:sp>
        <p:nvSpPr>
          <p:cNvPr id="28675" name="Rectangle 3"/>
          <p:cNvSpPr>
            <a:spLocks noGrp="1" noChangeArrowheads="1"/>
          </p:cNvSpPr>
          <p:nvPr>
            <p:ph type="body" idx="1"/>
          </p:nvPr>
        </p:nvSpPr>
        <p:spPr/>
        <p:txBody>
          <a:bodyPr/>
          <a:lstStyle/>
          <a:p>
            <a:endParaRPr lang="sr-Latn-RS" altLang="sr-Latn-R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5848E-9502-4F52-BCDE-125EB12D5AC3}" type="slidenum">
              <a:rPr lang="hr-HR" altLang="sr-Latn-RS"/>
              <a:pPr/>
              <a:t>19</a:t>
            </a:fld>
            <a:endParaRPr lang="hr-HR" altLang="sr-Latn-RS"/>
          </a:p>
        </p:txBody>
      </p:sp>
      <p:sp>
        <p:nvSpPr>
          <p:cNvPr id="35842" name="Rectangle 2"/>
          <p:cNvSpPr>
            <a:spLocks noGrp="1" noRot="1" noChangeAspect="1" noChangeArrowheads="1" noTextEdit="1"/>
          </p:cNvSpPr>
          <p:nvPr>
            <p:ph type="sldImg"/>
          </p:nvPr>
        </p:nvSpPr>
        <p:spPr>
          <a:xfrm>
            <a:off x="1144588" y="685800"/>
            <a:ext cx="4573587" cy="3430588"/>
          </a:xfrm>
          <a:ln/>
        </p:spPr>
      </p:sp>
      <p:sp>
        <p:nvSpPr>
          <p:cNvPr id="35843" name="Rectangle 3"/>
          <p:cNvSpPr>
            <a:spLocks noGrp="1" noChangeArrowheads="1"/>
          </p:cNvSpPr>
          <p:nvPr>
            <p:ph type="body" idx="1"/>
          </p:nvPr>
        </p:nvSpPr>
        <p:spPr/>
        <p:txBody>
          <a:bodyPr/>
          <a:lstStyle/>
          <a:p>
            <a:r>
              <a:rPr lang="hr-HR" altLang="sr-Latn-RS" b="1"/>
              <a:t>What Business You Are In</a:t>
            </a:r>
            <a:r>
              <a:rPr lang="hr-HR" altLang="sr-Latn-RS"/>
              <a:t> </a:t>
            </a:r>
          </a:p>
          <a:p>
            <a:r>
              <a:rPr lang="hr-HR" altLang="sr-Latn-RS"/>
              <a:t>Ask yourself what business you are in, and don't narrow yourself down. One of the classic business examples is the railroads, which lost a chance to expand in the twentieth century because they misdefined themselves. They thought they were in the business of running trains on tracks. They didn't understand they were in the business of transporting goods and people. When trucks and buses and highways grew, the railroads were left behind. </a:t>
            </a:r>
          </a:p>
          <a:p>
            <a:r>
              <a:rPr lang="hr-HR" altLang="sr-Latn-RS"/>
              <a:t>My company, Palo Alto Software, is not in the business of software development. It is in the business of helping people do business plans by themselves, providing business know-how through software and documentation. The broader definition helps us understand what we're up 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EEFD-3FCC-43D1-9290-0B9E24A4FD2E}" type="slidenum">
              <a:rPr lang="hr-HR" altLang="sr-Latn-RS"/>
              <a:pPr/>
              <a:t>20</a:t>
            </a:fld>
            <a:endParaRPr lang="hr-HR" altLang="sr-Latn-RS"/>
          </a:p>
        </p:txBody>
      </p:sp>
      <p:sp>
        <p:nvSpPr>
          <p:cNvPr id="37890" name="Rectangle 2"/>
          <p:cNvSpPr>
            <a:spLocks noGrp="1" noRot="1" noChangeAspect="1" noChangeArrowheads="1" noTextEdit="1"/>
          </p:cNvSpPr>
          <p:nvPr>
            <p:ph type="sldImg"/>
          </p:nvPr>
        </p:nvSpPr>
        <p:spPr>
          <a:xfrm>
            <a:off x="1144588" y="685800"/>
            <a:ext cx="4573587" cy="3430588"/>
          </a:xfrm>
          <a:ln/>
        </p:spPr>
      </p:sp>
      <p:sp>
        <p:nvSpPr>
          <p:cNvPr id="37891" name="Rectangle 3"/>
          <p:cNvSpPr>
            <a:spLocks noGrp="1" noChangeArrowheads="1"/>
          </p:cNvSpPr>
          <p:nvPr>
            <p:ph type="body" idx="1"/>
          </p:nvPr>
        </p:nvSpPr>
        <p:spPr/>
        <p:txBody>
          <a:bodyPr/>
          <a:lstStyle/>
          <a:p>
            <a:r>
              <a:rPr lang="hr-HR" altLang="sr-Latn-RS" b="1"/>
              <a:t>First things first </a:t>
            </a:r>
            <a:endParaRPr lang="hr-HR" altLang="sr-Latn-RS"/>
          </a:p>
          <a:p>
            <a:r>
              <a:rPr lang="hr-HR" altLang="sr-Latn-RS"/>
              <a:t>A business plan is not the most important single requirement for starting a business. Many other things are much more important. For example: </a:t>
            </a:r>
          </a:p>
          <a:p>
            <a:r>
              <a:rPr lang="hr-HR" altLang="sr-Latn-RS" b="1"/>
              <a:t>Customers</a:t>
            </a:r>
            <a:r>
              <a:rPr lang="hr-HR" altLang="sr-Latn-RS"/>
              <a:t>: The first thing you really need to start a business, maybe even the only thing you really need, is customers. It all starts with at least one customer. </a:t>
            </a:r>
          </a:p>
          <a:p>
            <a:r>
              <a:rPr lang="hr-HR" altLang="sr-Latn-RS" b="1"/>
              <a:t>Customer needs</a:t>
            </a:r>
            <a:r>
              <a:rPr lang="hr-HR" altLang="sr-Latn-RS"/>
              <a:t>: Your business must fulfill some type of customer need in order to be successful. Sometimes customer needs can be intangible, like security or prestige. Some customer needs seem frivolous, but they still matter. Make sure there is a market for your service or product. Your business will fail if it doesn't address a customer need.</a:t>
            </a:r>
          </a:p>
          <a:p>
            <a:endParaRPr lang="hr-HR" altLang="sr-Latn-R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29E90-3CFF-45C0-8F61-C0F7250FB1F5}" type="slidenum">
              <a:rPr lang="hr-HR" altLang="sr-Latn-RS"/>
              <a:pPr/>
              <a:t>23</a:t>
            </a:fld>
            <a:endParaRPr lang="hr-HR" altLang="sr-Latn-RS"/>
          </a:p>
        </p:txBody>
      </p:sp>
      <p:sp>
        <p:nvSpPr>
          <p:cNvPr id="41986" name="Rectangle 2"/>
          <p:cNvSpPr>
            <a:spLocks noGrp="1" noRot="1" noChangeAspect="1" noChangeArrowheads="1" noTextEdit="1"/>
          </p:cNvSpPr>
          <p:nvPr>
            <p:ph type="sldImg"/>
          </p:nvPr>
        </p:nvSpPr>
        <p:spPr>
          <a:xfrm>
            <a:off x="1144588" y="685800"/>
            <a:ext cx="4573587" cy="3430588"/>
          </a:xfrm>
          <a:ln/>
        </p:spPr>
      </p:sp>
      <p:sp>
        <p:nvSpPr>
          <p:cNvPr id="41987" name="Rectangle 3"/>
          <p:cNvSpPr>
            <a:spLocks noGrp="1" noChangeArrowheads="1"/>
          </p:cNvSpPr>
          <p:nvPr>
            <p:ph type="body" idx="1"/>
          </p:nvPr>
        </p:nvSpPr>
        <p:spPr/>
        <p:txBody>
          <a:bodyPr/>
          <a:lstStyle/>
          <a:p>
            <a:endParaRPr lang="sr-Latn-RS"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1DEC6BE6-DFCB-42C9-96BA-A04FDC7B7EA4}" type="datetimeFigureOut">
              <a:rPr lang="hr-HR" smtClean="0"/>
              <a:pPr/>
              <a:t>7.1.2016.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79999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DEC6BE6-DFCB-42C9-96BA-A04FDC7B7EA4}" type="datetimeFigureOut">
              <a:rPr lang="hr-HR" smtClean="0"/>
              <a:pPr/>
              <a:t>7.1.2016.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337134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DEC6BE6-DFCB-42C9-96BA-A04FDC7B7EA4}" type="datetimeFigureOut">
              <a:rPr lang="hr-HR" smtClean="0"/>
              <a:pPr/>
              <a:t>7.1.2016.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191564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DEC6BE6-DFCB-42C9-96BA-A04FDC7B7EA4}" type="datetimeFigureOut">
              <a:rPr lang="hr-HR" smtClean="0"/>
              <a:pPr/>
              <a:t>7.1.2016.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184382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C6BE6-DFCB-42C9-96BA-A04FDC7B7EA4}" type="datetimeFigureOut">
              <a:rPr lang="hr-HR" smtClean="0"/>
              <a:pPr/>
              <a:t>7.1.2016.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24959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1DEC6BE6-DFCB-42C9-96BA-A04FDC7B7EA4}" type="datetimeFigureOut">
              <a:rPr lang="hr-HR" smtClean="0"/>
              <a:pPr/>
              <a:t>7.1.2016.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59187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1DEC6BE6-DFCB-42C9-96BA-A04FDC7B7EA4}" type="datetimeFigureOut">
              <a:rPr lang="hr-HR" smtClean="0"/>
              <a:pPr/>
              <a:t>7.1.2016.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34091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1DEC6BE6-DFCB-42C9-96BA-A04FDC7B7EA4}" type="datetimeFigureOut">
              <a:rPr lang="hr-HR" smtClean="0"/>
              <a:pPr/>
              <a:t>7.1.2016.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429043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6BE6-DFCB-42C9-96BA-A04FDC7B7EA4}" type="datetimeFigureOut">
              <a:rPr lang="hr-HR" smtClean="0"/>
              <a:pPr/>
              <a:t>7.1.2016.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282709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6BE6-DFCB-42C9-96BA-A04FDC7B7EA4}" type="datetimeFigureOut">
              <a:rPr lang="hr-HR" smtClean="0"/>
              <a:pPr/>
              <a:t>7.1.2016.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98241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6BE6-DFCB-42C9-96BA-A04FDC7B7EA4}" type="datetimeFigureOut">
              <a:rPr lang="hr-HR" smtClean="0"/>
              <a:pPr/>
              <a:t>7.1.2016.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186941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C6BE6-DFCB-42C9-96BA-A04FDC7B7EA4}" type="datetimeFigureOut">
              <a:rPr lang="hr-HR" smtClean="0"/>
              <a:pPr/>
              <a:t>7.1.2016.</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47205-DD6D-43EA-825B-DAE2DA55C7A8}" type="slidenum">
              <a:rPr lang="hr-HR" smtClean="0"/>
              <a:pPr/>
              <a:t>‹#›</a:t>
            </a:fld>
            <a:endParaRPr lang="hr-HR"/>
          </a:p>
        </p:txBody>
      </p:sp>
    </p:spTree>
    <p:extLst>
      <p:ext uri="{BB962C8B-B14F-4D97-AF65-F5344CB8AC3E}">
        <p14:creationId xmlns:p14="http://schemas.microsoft.com/office/powerpoint/2010/main" xmlns="" val="85473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79004" y="1916832"/>
            <a:ext cx="6858000" cy="990600"/>
          </a:xfrm>
        </p:spPr>
        <p:txBody>
          <a:bodyPr>
            <a:normAutofit fontScale="90000"/>
          </a:bodyPr>
          <a:lstStyle/>
          <a:p>
            <a:pPr eaLnBrk="1" hangingPunct="1">
              <a:defRPr/>
            </a:pPr>
            <a:r>
              <a:rPr lang="hr-HR" altLang="sr-Latn-RS" sz="5300" b="1" dirty="0" smtClean="0">
                <a:solidFill>
                  <a:schemeClr val="accent1">
                    <a:lumMod val="50000"/>
                  </a:schemeClr>
                </a:solidFill>
                <a:latin typeface="Cambria" panose="02040503050406030204" pitchFamily="18" charset="0"/>
              </a:rPr>
              <a:t>POSLOVNI PLAN</a:t>
            </a:r>
            <a:r>
              <a:rPr lang="hr-HR" altLang="sr-Latn-RS" sz="4400" b="1" dirty="0" smtClean="0">
                <a:solidFill>
                  <a:schemeClr val="accent1">
                    <a:lumMod val="50000"/>
                  </a:schemeClr>
                </a:solidFill>
                <a:latin typeface="Cambria" panose="02040503050406030204" pitchFamily="18" charset="0"/>
              </a:rPr>
              <a:t/>
            </a:r>
            <a:br>
              <a:rPr lang="hr-HR" altLang="sr-Latn-RS" sz="4400" b="1" dirty="0" smtClean="0">
                <a:solidFill>
                  <a:schemeClr val="accent1">
                    <a:lumMod val="50000"/>
                  </a:schemeClr>
                </a:solidFill>
                <a:latin typeface="Cambria" panose="02040503050406030204" pitchFamily="18" charset="0"/>
              </a:rPr>
            </a:br>
            <a:endParaRPr lang="hr-HR" altLang="sr-Latn-RS" sz="4400" b="1" dirty="0" smtClean="0">
              <a:solidFill>
                <a:schemeClr val="accent1">
                  <a:lumMod val="50000"/>
                </a:schemeClr>
              </a:solidFill>
              <a:latin typeface="Cambria" panose="02040503050406030204" pitchFamily="18" charset="0"/>
            </a:endParaRPr>
          </a:p>
        </p:txBody>
      </p:sp>
      <p:pic>
        <p:nvPicPr>
          <p:cNvPr id="3075" name="Picture 4" descr="efst"/>
          <p:cNvPicPr>
            <a:picLocks noGrp="1" noChangeAspect="1" noChangeArrowheads="1"/>
          </p:cNvPicPr>
          <p:nvPr>
            <p:ph type="subTitle" idx="1"/>
          </p:nvPr>
        </p:nvPicPr>
        <p:blipFill>
          <a:blip r:embed="rId2" cstate="print">
            <a:extLst>
              <a:ext uri="{28A0092B-C50C-407E-A947-70E740481C1C}">
                <a14:useLocalDpi xmlns:a14="http://schemas.microsoft.com/office/drawing/2010/main" xmlns="" val="0"/>
              </a:ext>
            </a:extLst>
          </a:blip>
          <a:srcRect/>
          <a:stretch>
            <a:fillRect/>
          </a:stretch>
        </p:blipFill>
        <p:spPr>
          <a:xfrm>
            <a:off x="7308304" y="5733256"/>
            <a:ext cx="1293744" cy="792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3" name="Rectangle 5"/>
          <p:cNvSpPr>
            <a:spLocks noChangeArrowheads="1"/>
          </p:cNvSpPr>
          <p:nvPr/>
        </p:nvSpPr>
        <p:spPr bwMode="auto">
          <a:xfrm>
            <a:off x="1835696" y="3573016"/>
            <a:ext cx="554461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ctr">
              <a:spcBef>
                <a:spcPct val="20000"/>
              </a:spcBef>
              <a:defRPr/>
            </a:pPr>
            <a:r>
              <a:rPr lang="hr-HR" altLang="sr-Latn-RS" dirty="0" smtClean="0">
                <a:solidFill>
                  <a:schemeClr val="accent1">
                    <a:lumMod val="50000"/>
                  </a:schemeClr>
                </a:solidFill>
                <a:effectLst>
                  <a:outerShdw blurRad="38100" dist="38100" dir="2700000" algn="tl">
                    <a:srgbClr val="000000"/>
                  </a:outerShdw>
                </a:effectLst>
                <a:latin typeface="Cambria" panose="02040503050406030204" pitchFamily="18" charset="0"/>
              </a:rPr>
              <a:t>Marina Lovrinčević/Lana Ugrčić</a:t>
            </a:r>
            <a:endParaRPr lang="hr-HR" altLang="sr-Latn-RS" dirty="0">
              <a:solidFill>
                <a:schemeClr val="accent1">
                  <a:lumMod val="50000"/>
                </a:schemeClr>
              </a:solidFill>
              <a:effectLst>
                <a:outerShdw blurRad="38100" dist="38100" dir="2700000" algn="tl">
                  <a:srgbClr val="000000"/>
                </a:outerShdw>
              </a:effectLst>
              <a:latin typeface="Cambria" panose="02040503050406030204" pitchFamily="18" charset="0"/>
            </a:endParaRPr>
          </a:p>
          <a:p>
            <a:pPr eaLnBrk="0" hangingPunct="0">
              <a:defRPr/>
            </a:pPr>
            <a:endParaRPr lang="hr-HR" altLang="sr-Latn-RS" dirty="0">
              <a:solidFill>
                <a:srgbClr val="FFFF00"/>
              </a:solidFill>
              <a:latin typeface="Arial" charset="0"/>
            </a:endParaRPr>
          </a:p>
        </p:txBody>
      </p:sp>
      <p:pic>
        <p:nvPicPr>
          <p:cNvPr id="6" name="Slika 5" descr="SPI_plavo.png"/>
          <p:cNvPicPr>
            <a:picLocks noChangeAspect="1"/>
          </p:cNvPicPr>
          <p:nvPr/>
        </p:nvPicPr>
        <p:blipFill>
          <a:blip r:embed="rId3" cstate="print"/>
          <a:stretch>
            <a:fillRect/>
          </a:stretch>
        </p:blipFill>
        <p:spPr>
          <a:xfrm>
            <a:off x="611560" y="5733256"/>
            <a:ext cx="2108979" cy="648072"/>
          </a:xfrm>
          <a:prstGeom prst="rect">
            <a:avLst/>
          </a:prstGeom>
        </p:spPr>
      </p:pic>
    </p:spTree>
    <p:extLst>
      <p:ext uri="{BB962C8B-B14F-4D97-AF65-F5344CB8AC3E}">
        <p14:creationId xmlns:p14="http://schemas.microsoft.com/office/powerpoint/2010/main" xmlns="" val="236085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Kome služi?</a:t>
            </a:r>
            <a:endParaRPr lang="hr-HR" altLang="sr-Latn-RS" sz="2800" b="1" dirty="0">
              <a:solidFill>
                <a:schemeClr val="accent1">
                  <a:lumMod val="50000"/>
                </a:schemeClr>
              </a:solidFill>
              <a:latin typeface="Cambria" panose="02040503050406030204" pitchFamily="18" charset="0"/>
            </a:endParaRPr>
          </a:p>
        </p:txBody>
      </p:sp>
      <p:sp>
        <p:nvSpPr>
          <p:cNvPr id="20483" name="Rectangle 3"/>
          <p:cNvSpPr>
            <a:spLocks noGrp="1" noChangeArrowheads="1"/>
          </p:cNvSpPr>
          <p:nvPr>
            <p:ph idx="1"/>
          </p:nvPr>
        </p:nvSpPr>
        <p:spPr>
          <a:xfrm>
            <a:off x="457200" y="1600200"/>
            <a:ext cx="4402138" cy="4530725"/>
          </a:xfrm>
        </p:spPr>
        <p:txBody>
          <a:bodyPr/>
          <a:lstStyle/>
          <a:p>
            <a:r>
              <a:rPr lang="hr-HR" altLang="sr-Latn-RS" sz="2400" u="sng" dirty="0">
                <a:latin typeface="Cambria" panose="02040503050406030204" pitchFamily="18" charset="0"/>
              </a:rPr>
              <a:t>poduzetniku</a:t>
            </a:r>
          </a:p>
          <a:p>
            <a:r>
              <a:rPr lang="hr-HR" altLang="sr-Latn-RS" sz="2400" dirty="0">
                <a:latin typeface="Cambria" panose="02040503050406030204" pitchFamily="18" charset="0"/>
              </a:rPr>
              <a:t>partnerima i suulagačima</a:t>
            </a:r>
          </a:p>
          <a:p>
            <a:r>
              <a:rPr lang="hr-HR" altLang="sr-Latn-RS" sz="2400" dirty="0">
                <a:latin typeface="Cambria" panose="02040503050406030204" pitchFamily="18" charset="0"/>
              </a:rPr>
              <a:t>kreditorima</a:t>
            </a:r>
          </a:p>
          <a:p>
            <a:r>
              <a:rPr lang="hr-HR" altLang="sr-Latn-RS" sz="2400" dirty="0">
                <a:latin typeface="Cambria" panose="02040503050406030204" pitchFamily="18" charset="0"/>
              </a:rPr>
              <a:t>kupcima, dobavljačima, </a:t>
            </a:r>
            <a:br>
              <a:rPr lang="hr-HR" altLang="sr-Latn-RS" sz="2400" dirty="0">
                <a:latin typeface="Cambria" panose="02040503050406030204" pitchFamily="18" charset="0"/>
              </a:rPr>
            </a:br>
            <a:r>
              <a:rPr lang="hr-HR" altLang="sr-Latn-RS" sz="2400" dirty="0">
                <a:latin typeface="Cambria" panose="02040503050406030204" pitchFamily="18" charset="0"/>
              </a:rPr>
              <a:t>distributerima, kooperantima</a:t>
            </a:r>
          </a:p>
          <a:p>
            <a:r>
              <a:rPr lang="hr-HR" altLang="sr-Latn-RS" sz="2400" dirty="0">
                <a:latin typeface="Cambria" panose="02040503050406030204" pitchFamily="18" charset="0"/>
              </a:rPr>
              <a:t>menadžerima i zaposlenicima</a:t>
            </a:r>
          </a:p>
          <a:p>
            <a:r>
              <a:rPr lang="hr-HR" altLang="sr-Latn-RS" sz="2400" dirty="0">
                <a:latin typeface="Cambria" panose="02040503050406030204" pitchFamily="18" charset="0"/>
              </a:rPr>
              <a:t>državnoj upravi</a:t>
            </a:r>
          </a:p>
        </p:txBody>
      </p:sp>
    </p:spTree>
    <p:extLst>
      <p:ext uri="{BB962C8B-B14F-4D97-AF65-F5344CB8AC3E}">
        <p14:creationId xmlns:p14="http://schemas.microsoft.com/office/powerpoint/2010/main" xmlns="" val="9178175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Kako treba izgledati?</a:t>
            </a:r>
            <a:endParaRPr lang="hr-HR" altLang="sr-Latn-RS" sz="2800" b="1" dirty="0">
              <a:solidFill>
                <a:schemeClr val="accent1">
                  <a:lumMod val="50000"/>
                </a:schemeClr>
              </a:solidFill>
              <a:latin typeface="Cambria" panose="02040503050406030204" pitchFamily="18" charset="0"/>
            </a:endParaRPr>
          </a:p>
        </p:txBody>
      </p:sp>
      <p:sp>
        <p:nvSpPr>
          <p:cNvPr id="22531" name="Rectangle 3"/>
          <p:cNvSpPr>
            <a:spLocks noGrp="1" noChangeArrowheads="1"/>
          </p:cNvSpPr>
          <p:nvPr>
            <p:ph idx="1"/>
          </p:nvPr>
        </p:nvSpPr>
        <p:spPr>
          <a:xfrm>
            <a:off x="457200" y="1600200"/>
            <a:ext cx="4691063" cy="4530725"/>
          </a:xfrm>
        </p:spPr>
        <p:txBody>
          <a:bodyPr>
            <a:normAutofit lnSpcReduction="10000"/>
          </a:bodyPr>
          <a:lstStyle/>
          <a:p>
            <a:r>
              <a:rPr lang="hr-HR" altLang="sr-Latn-RS" sz="2400" dirty="0">
                <a:latin typeface="Cambria" panose="02040503050406030204" pitchFamily="18" charset="0"/>
              </a:rPr>
              <a:t>uredno tiskan na bijelom </a:t>
            </a:r>
            <a:br>
              <a:rPr lang="hr-HR" altLang="sr-Latn-RS" sz="2400" dirty="0">
                <a:latin typeface="Cambria" panose="02040503050406030204" pitchFamily="18" charset="0"/>
              </a:rPr>
            </a:br>
            <a:r>
              <a:rPr lang="hr-HR" altLang="sr-Latn-RS" sz="2400" dirty="0">
                <a:latin typeface="Cambria" panose="02040503050406030204" pitchFamily="18" charset="0"/>
              </a:rPr>
              <a:t>papiru formata A4</a:t>
            </a:r>
          </a:p>
          <a:p>
            <a:r>
              <a:rPr lang="hr-HR" altLang="sr-Latn-RS" sz="2400" dirty="0">
                <a:latin typeface="Cambria" panose="02040503050406030204" pitchFamily="18" charset="0"/>
              </a:rPr>
              <a:t>uvezan u uredan plastični ili sličan ovitak</a:t>
            </a:r>
          </a:p>
          <a:p>
            <a:r>
              <a:rPr lang="hr-HR" altLang="sr-Latn-RS" sz="2400" dirty="0">
                <a:latin typeface="Cambria" panose="02040503050406030204" pitchFamily="18" charset="0"/>
              </a:rPr>
              <a:t>šaljite potpisani original</a:t>
            </a:r>
          </a:p>
          <a:p>
            <a:r>
              <a:rPr lang="hr-HR" altLang="sr-Latn-RS" sz="2400" dirty="0">
                <a:latin typeface="Cambria" panose="02040503050406030204" pitchFamily="18" charset="0"/>
              </a:rPr>
              <a:t>izbjegavajte opsežnost</a:t>
            </a:r>
          </a:p>
          <a:p>
            <a:r>
              <a:rPr lang="hr-HR" altLang="sr-Latn-RS" sz="2400" dirty="0">
                <a:latin typeface="Cambria" panose="02040503050406030204" pitchFamily="18" charset="0"/>
              </a:rPr>
              <a:t>pišite jednostavnim i razumljivim rječnikom bez gramatičkih pogrešaka</a:t>
            </a:r>
          </a:p>
          <a:p>
            <a:r>
              <a:rPr lang="hr-HR" altLang="sr-Latn-RS" sz="2400" dirty="0">
                <a:latin typeface="Cambria" panose="02040503050406030204" pitchFamily="18" charset="0"/>
              </a:rPr>
              <a:t>kad god je moguće tekst prikažite grafički (vizualizirajte)</a:t>
            </a:r>
          </a:p>
        </p:txBody>
      </p:sp>
      <p:pic>
        <p:nvPicPr>
          <p:cNvPr id="22532" name="Picture 4" descr="FinishedPla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163" y="1700213"/>
            <a:ext cx="3549650" cy="4537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92710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hr-HR" altLang="sr-Latn-RS" sz="2800" b="1" dirty="0">
                <a:solidFill>
                  <a:schemeClr val="accent1">
                    <a:lumMod val="50000"/>
                  </a:schemeClr>
                </a:solidFill>
                <a:latin typeface="Cambria" panose="02040503050406030204" pitchFamily="18" charset="0"/>
              </a:rPr>
              <a:t>Rezimirajmo tijek izrade poslovnog </a:t>
            </a:r>
            <a:r>
              <a:rPr lang="hr-HR" altLang="sr-Latn-RS" sz="2800" b="1" dirty="0" smtClean="0">
                <a:solidFill>
                  <a:schemeClr val="accent1">
                    <a:lumMod val="50000"/>
                  </a:schemeClr>
                </a:solidFill>
                <a:latin typeface="Cambria" panose="02040503050406030204" pitchFamily="18" charset="0"/>
              </a:rPr>
              <a:t>plana …</a:t>
            </a:r>
            <a:endParaRPr lang="hr-HR" altLang="sr-Latn-RS" sz="2800" b="1" dirty="0">
              <a:solidFill>
                <a:schemeClr val="accent1">
                  <a:lumMod val="50000"/>
                </a:schemeClr>
              </a:solidFill>
              <a:latin typeface="Cambria" panose="02040503050406030204" pitchFamily="18" charset="0"/>
            </a:endParaRPr>
          </a:p>
        </p:txBody>
      </p:sp>
      <p:sp>
        <p:nvSpPr>
          <p:cNvPr id="24579" name="Rectangle 3"/>
          <p:cNvSpPr>
            <a:spLocks noGrp="1" noChangeArrowheads="1"/>
          </p:cNvSpPr>
          <p:nvPr>
            <p:ph idx="1"/>
          </p:nvPr>
        </p:nvSpPr>
        <p:spPr/>
        <p:txBody>
          <a:bodyPr/>
          <a:lstStyle/>
          <a:p>
            <a:pPr marL="533400" indent="-533400">
              <a:lnSpc>
                <a:spcPct val="80000"/>
              </a:lnSpc>
              <a:buFont typeface="Wingdings" pitchFamily="2" charset="2"/>
              <a:buAutoNum type="arabicPeriod"/>
            </a:pPr>
            <a:r>
              <a:rPr lang="hr-HR" altLang="sr-Latn-RS" sz="2800" dirty="0">
                <a:latin typeface="Cambria" panose="02040503050406030204" pitchFamily="18" charset="0"/>
              </a:rPr>
              <a:t>Utvrđivanje poslovnih ciljeva koji se žele ostvariti u određenom razdoblju. </a:t>
            </a:r>
          </a:p>
          <a:p>
            <a:pPr marL="533400" indent="-533400">
              <a:lnSpc>
                <a:spcPct val="80000"/>
              </a:lnSpc>
              <a:buFont typeface="Wingdings" pitchFamily="2" charset="2"/>
              <a:buAutoNum type="arabicPeriod"/>
            </a:pPr>
            <a:r>
              <a:rPr lang="hr-HR" altLang="sr-Latn-RS" sz="2800" dirty="0">
                <a:latin typeface="Cambria" panose="02040503050406030204" pitchFamily="18" charset="0"/>
              </a:rPr>
              <a:t>Izbor i definiranje proizvoda, odnosno usluga, kojima se konkretizira misija poduzeća. </a:t>
            </a:r>
          </a:p>
          <a:p>
            <a:pPr marL="533400" indent="-533400">
              <a:lnSpc>
                <a:spcPct val="80000"/>
              </a:lnSpc>
              <a:buFont typeface="Wingdings" pitchFamily="2" charset="2"/>
              <a:buAutoNum type="arabicPeriod"/>
            </a:pPr>
            <a:r>
              <a:rPr lang="hr-HR" altLang="sr-Latn-RS" sz="2800" dirty="0">
                <a:latin typeface="Cambria" panose="02040503050406030204" pitchFamily="18" charset="0"/>
              </a:rPr>
              <a:t>Identifikacija mogućnosti za stjecanje prednosti na ciljanim tržišnim segmentima u odnosu na konkurenciju. </a:t>
            </a:r>
          </a:p>
          <a:p>
            <a:pPr marL="533400" indent="-533400">
              <a:lnSpc>
                <a:spcPct val="80000"/>
              </a:lnSpc>
              <a:buFont typeface="Wingdings" pitchFamily="2" charset="2"/>
              <a:buAutoNum type="arabicPeriod"/>
            </a:pPr>
            <a:r>
              <a:rPr lang="hr-HR" altLang="sr-Latn-RS" sz="2800" dirty="0">
                <a:latin typeface="Cambria" panose="02040503050406030204" pitchFamily="18" charset="0"/>
              </a:rPr>
              <a:t>Izbor metoda i dinamike realizacije strategijskih pravaca poslovanja u izabranim tržišnim segmentima u odnosu na konkurenciju. </a:t>
            </a:r>
          </a:p>
        </p:txBody>
      </p:sp>
    </p:spTree>
    <p:extLst>
      <p:ext uri="{BB962C8B-B14F-4D97-AF65-F5344CB8AC3E}">
        <p14:creationId xmlns:p14="http://schemas.microsoft.com/office/powerpoint/2010/main" xmlns="" val="31744663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600200"/>
            <a:ext cx="6419850" cy="4530725"/>
          </a:xfrm>
        </p:spPr>
        <p:txBody>
          <a:bodyPr/>
          <a:lstStyle/>
          <a:p>
            <a:pPr marL="609600" indent="-609600">
              <a:buFont typeface="Wingdings" pitchFamily="2" charset="2"/>
              <a:buAutoNum type="arabicPeriod" startAt="5"/>
            </a:pPr>
            <a:r>
              <a:rPr lang="hr-HR" altLang="sr-Latn-RS" sz="2800" dirty="0" smtClean="0">
                <a:latin typeface="Cambria" panose="02040503050406030204" pitchFamily="18" charset="0"/>
              </a:rPr>
              <a:t>Institucionalizacija </a:t>
            </a:r>
            <a:r>
              <a:rPr lang="hr-HR" altLang="sr-Latn-RS" sz="2800" dirty="0">
                <a:latin typeface="Cambria" panose="02040503050406030204" pitchFamily="18" charset="0"/>
              </a:rPr>
              <a:t>organizacijske strukture i sistema menadžmenta za implementaciju biznis plana.</a:t>
            </a:r>
          </a:p>
          <a:p>
            <a:pPr marL="609600" indent="-609600">
              <a:buFont typeface="Wingdings" pitchFamily="2" charset="2"/>
              <a:buAutoNum type="arabicPeriod" startAt="5"/>
            </a:pPr>
            <a:r>
              <a:rPr lang="hr-HR" altLang="sr-Latn-RS" sz="2800" dirty="0">
                <a:latin typeface="Cambria" panose="02040503050406030204" pitchFamily="18" charset="0"/>
              </a:rPr>
              <a:t>Provođenje plana u akcije (operacionalizacija plana). </a:t>
            </a:r>
          </a:p>
          <a:p>
            <a:pPr marL="609600" indent="-609600">
              <a:buFont typeface="Wingdings" pitchFamily="2" charset="2"/>
              <a:buAutoNum type="arabicPeriod" startAt="5"/>
            </a:pPr>
            <a:r>
              <a:rPr lang="hr-HR" altLang="sr-Latn-RS" sz="2800" dirty="0">
                <a:latin typeface="Cambria" panose="02040503050406030204" pitchFamily="18" charset="0"/>
              </a:rPr>
              <a:t>Završna provjera biznis plana.  </a:t>
            </a:r>
          </a:p>
        </p:txBody>
      </p:sp>
      <p:sp>
        <p:nvSpPr>
          <p:cNvPr id="4" name="Rectangle 2"/>
          <p:cNvSpPr txBox="1">
            <a:spLocks noChangeArrowheads="1"/>
          </p:cNvSpPr>
          <p:nvPr/>
        </p:nvSpPr>
        <p:spPr>
          <a:xfrm>
            <a:off x="467544" y="116632"/>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fontAlgn="auto">
              <a:spcAft>
                <a:spcPts val="0"/>
              </a:spcAft>
            </a:pPr>
            <a:r>
              <a:rPr lang="hr-HR" altLang="sr-Latn-RS" sz="2800" b="1" dirty="0" smtClean="0">
                <a:solidFill>
                  <a:schemeClr val="accent1">
                    <a:lumMod val="50000"/>
                  </a:schemeClr>
                </a:solidFill>
                <a:latin typeface="Cambria" panose="02040503050406030204" pitchFamily="18" charset="0"/>
              </a:rPr>
              <a:t>Rezimirajmo tijek izrade poslovnog plana …</a:t>
            </a:r>
            <a:endParaRPr lang="hr-HR" altLang="sr-Latn-RS" sz="2800" b="1" dirty="0">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xmlns="" val="19751675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333375"/>
            <a:ext cx="8229600" cy="791369"/>
          </a:xfrm>
        </p:spPr>
        <p:txBody>
          <a:bodyPr>
            <a:normAutofit fontScale="90000"/>
          </a:bodyPr>
          <a:lstStyle/>
          <a:p>
            <a:r>
              <a:rPr lang="hr-HR" altLang="sr-Latn-RS" sz="2800" b="1" dirty="0" smtClean="0">
                <a:solidFill>
                  <a:schemeClr val="accent1">
                    <a:lumMod val="50000"/>
                  </a:schemeClr>
                </a:solidFill>
                <a:latin typeface="Cambria" panose="02040503050406030204" pitchFamily="18" charset="0"/>
              </a:rPr>
              <a:t>Globalni sadržaj poduzetničkog projekta/poslovnog plana</a:t>
            </a:r>
            <a:endParaRPr lang="hr-HR" altLang="sr-Latn-RS" sz="2800" b="1" dirty="0">
              <a:solidFill>
                <a:schemeClr val="accent1">
                  <a:lumMod val="50000"/>
                </a:schemeClr>
              </a:solidFill>
              <a:latin typeface="Cambria" panose="02040503050406030204" pitchFamily="18" charset="0"/>
            </a:endParaRPr>
          </a:p>
        </p:txBody>
      </p:sp>
      <p:sp>
        <p:nvSpPr>
          <p:cNvPr id="26627" name="Rectangle 3"/>
          <p:cNvSpPr>
            <a:spLocks noGrp="1" noChangeArrowheads="1"/>
          </p:cNvSpPr>
          <p:nvPr>
            <p:ph idx="1"/>
          </p:nvPr>
        </p:nvSpPr>
        <p:spPr>
          <a:xfrm>
            <a:off x="468313" y="1989138"/>
            <a:ext cx="8229600" cy="3744912"/>
          </a:xfrm>
        </p:spPr>
        <p:txBody>
          <a:bodyPr>
            <a:normAutofit fontScale="92500" lnSpcReduction="10000"/>
          </a:bodyPr>
          <a:lstStyle/>
          <a:p>
            <a:pPr marL="0" indent="0">
              <a:lnSpc>
                <a:spcPct val="80000"/>
              </a:lnSpc>
              <a:buNone/>
            </a:pPr>
            <a:r>
              <a:rPr lang="hr-HR" altLang="sr-Latn-RS" sz="2600" dirty="0">
                <a:latin typeface="Cambria" panose="02040503050406030204" pitchFamily="18" charset="0"/>
              </a:rPr>
              <a:t>Naslovnica</a:t>
            </a:r>
          </a:p>
          <a:p>
            <a:pPr marL="0" indent="0">
              <a:lnSpc>
                <a:spcPct val="80000"/>
              </a:lnSpc>
              <a:buNone/>
            </a:pPr>
            <a:r>
              <a:rPr lang="hr-HR" altLang="sr-Latn-RS" sz="2600" dirty="0">
                <a:latin typeface="Cambria" panose="02040503050406030204" pitchFamily="18" charset="0"/>
              </a:rPr>
              <a:t>Sadržaj</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Operativni sažetak</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Opis poduzetničke ideje</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Tržišni podaci</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Tehničko-tehnološki opis</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Menadžment</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Marketing</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Financijski podaci</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Ocjena učinkovitosti</a:t>
            </a:r>
          </a:p>
          <a:p>
            <a:pPr marL="990600" lvl="1" indent="-533400">
              <a:lnSpc>
                <a:spcPct val="80000"/>
              </a:lnSpc>
              <a:buFont typeface="Wingdings" pitchFamily="2" charset="2"/>
              <a:buAutoNum type="arabicPeriod"/>
            </a:pPr>
            <a:r>
              <a:rPr lang="hr-HR" altLang="sr-Latn-RS" sz="2600" dirty="0">
                <a:latin typeface="Cambria" panose="02040503050406030204" pitchFamily="18" charset="0"/>
              </a:rPr>
              <a:t>Dodaci i prilozi</a:t>
            </a:r>
          </a:p>
        </p:txBody>
      </p:sp>
    </p:spTree>
    <p:extLst>
      <p:ext uri="{BB962C8B-B14F-4D97-AF65-F5344CB8AC3E}">
        <p14:creationId xmlns:p14="http://schemas.microsoft.com/office/powerpoint/2010/main" xmlns="" val="10177271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404813"/>
            <a:ext cx="8229600" cy="719931"/>
          </a:xfrm>
        </p:spPr>
        <p:txBody>
          <a:bodyPr>
            <a:normAutofit fontScale="90000"/>
          </a:bodyPr>
          <a:lstStyle/>
          <a:p>
            <a:r>
              <a:rPr lang="hr-HR" altLang="sr-Latn-RS" sz="2700" b="1" dirty="0">
                <a:solidFill>
                  <a:schemeClr val="accent1">
                    <a:lumMod val="50000"/>
                  </a:schemeClr>
                </a:solidFill>
                <a:latin typeface="Cambria" panose="02040503050406030204" pitchFamily="18" charset="0"/>
              </a:rPr>
              <a:t>NASLOVNICA – prvi dodir čitatelja s </a:t>
            </a:r>
            <a:r>
              <a:rPr lang="hr-HR" altLang="sr-Latn-RS" sz="2700" b="1" dirty="0" smtClean="0">
                <a:solidFill>
                  <a:schemeClr val="accent1">
                    <a:lumMod val="50000"/>
                  </a:schemeClr>
                </a:solidFill>
                <a:latin typeface="Cambria" panose="02040503050406030204" pitchFamily="18" charset="0"/>
              </a:rPr>
              <a:t>Vašim projektom</a:t>
            </a:r>
            <a:endParaRPr lang="hr-HR" altLang="sr-Latn-RS" sz="2700" b="1" dirty="0">
              <a:solidFill>
                <a:schemeClr val="accent1">
                  <a:lumMod val="50000"/>
                </a:schemeClr>
              </a:solidFill>
              <a:latin typeface="Cambria" panose="02040503050406030204" pitchFamily="18" charset="0"/>
            </a:endParaRPr>
          </a:p>
        </p:txBody>
      </p:sp>
      <p:sp>
        <p:nvSpPr>
          <p:cNvPr id="27651" name="Rectangle 3"/>
          <p:cNvSpPr>
            <a:spLocks noGrp="1" noChangeArrowheads="1"/>
          </p:cNvSpPr>
          <p:nvPr>
            <p:ph idx="1"/>
          </p:nvPr>
        </p:nvSpPr>
        <p:spPr>
          <a:xfrm>
            <a:off x="468313" y="1916113"/>
            <a:ext cx="8229600" cy="4530725"/>
          </a:xfrm>
        </p:spPr>
        <p:txBody>
          <a:bodyPr/>
          <a:lstStyle/>
          <a:p>
            <a:pPr>
              <a:lnSpc>
                <a:spcPct val="80000"/>
              </a:lnSpc>
            </a:pPr>
            <a:r>
              <a:rPr lang="hr-HR" altLang="sr-Latn-RS" sz="2400" dirty="0">
                <a:latin typeface="Cambria" panose="02040503050406030204" pitchFamily="18" charset="0"/>
              </a:rPr>
              <a:t>grafički prikladno oblikovana</a:t>
            </a:r>
          </a:p>
          <a:p>
            <a:pPr>
              <a:lnSpc>
                <a:spcPct val="80000"/>
              </a:lnSpc>
            </a:pPr>
            <a:r>
              <a:rPr lang="hr-HR" altLang="sr-Latn-RS" sz="2400" dirty="0">
                <a:latin typeface="Cambria" panose="02040503050406030204" pitchFamily="18" charset="0"/>
              </a:rPr>
              <a:t>čitateljima bi </a:t>
            </a:r>
            <a:r>
              <a:rPr lang="hr-HR" altLang="sr-Latn-RS" sz="2400" u="sng" dirty="0">
                <a:latin typeface="Cambria" panose="02040503050406030204" pitchFamily="18" charset="0"/>
              </a:rPr>
              <a:t>trebala pružiti</a:t>
            </a:r>
            <a:r>
              <a:rPr lang="hr-HR" altLang="sr-Latn-RS" sz="2400" dirty="0">
                <a:latin typeface="Cambria" panose="02040503050406030204" pitchFamily="18" charset="0"/>
              </a:rPr>
              <a:t> sljedeće informacije</a:t>
            </a:r>
          </a:p>
          <a:p>
            <a:pPr marL="669925" lvl="1" indent="-325438">
              <a:lnSpc>
                <a:spcPct val="80000"/>
              </a:lnSpc>
            </a:pPr>
            <a:r>
              <a:rPr lang="hr-HR" altLang="sr-Latn-RS" sz="2200" dirty="0">
                <a:latin typeface="Cambria" panose="02040503050406030204" pitchFamily="18" charset="0"/>
              </a:rPr>
              <a:t>u zaglavlju </a:t>
            </a:r>
          </a:p>
          <a:p>
            <a:pPr marL="1022350" lvl="2" indent="-350838">
              <a:lnSpc>
                <a:spcPct val="80000"/>
              </a:lnSpc>
            </a:pPr>
            <a:r>
              <a:rPr lang="hr-HR" altLang="sr-Latn-RS" sz="1800" dirty="0">
                <a:latin typeface="Cambria" panose="02040503050406030204" pitchFamily="18" charset="0"/>
              </a:rPr>
              <a:t>puni naziv tvrtke – investitora</a:t>
            </a:r>
          </a:p>
          <a:p>
            <a:pPr marL="1022350" lvl="2" indent="-350838">
              <a:lnSpc>
                <a:spcPct val="80000"/>
              </a:lnSpc>
            </a:pPr>
            <a:r>
              <a:rPr lang="hr-HR" altLang="sr-Latn-RS" sz="1800" dirty="0">
                <a:latin typeface="Cambria" panose="02040503050406030204" pitchFamily="18" charset="0"/>
              </a:rPr>
              <a:t>adresa, telefon, telefaks i e-mail tvrtke</a:t>
            </a:r>
          </a:p>
          <a:p>
            <a:pPr marL="669925" lvl="1" indent="-325438">
              <a:lnSpc>
                <a:spcPct val="80000"/>
              </a:lnSpc>
            </a:pPr>
            <a:r>
              <a:rPr lang="hr-HR" altLang="sr-Latn-RS" sz="2200" dirty="0">
                <a:latin typeface="Cambria" panose="02040503050406030204" pitchFamily="18" charset="0"/>
              </a:rPr>
              <a:t>u sredini</a:t>
            </a:r>
          </a:p>
          <a:p>
            <a:pPr marL="1022350" lvl="2" indent="-350838">
              <a:lnSpc>
                <a:spcPct val="80000"/>
              </a:lnSpc>
            </a:pPr>
            <a:r>
              <a:rPr lang="hr-HR" altLang="sr-Latn-RS" sz="1800" dirty="0">
                <a:latin typeface="Cambria" panose="02040503050406030204" pitchFamily="18" charset="0"/>
              </a:rPr>
              <a:t>naziv dokumenta</a:t>
            </a:r>
          </a:p>
          <a:p>
            <a:pPr marL="1022350" lvl="2" indent="-350838">
              <a:lnSpc>
                <a:spcPct val="80000"/>
              </a:lnSpc>
            </a:pPr>
            <a:r>
              <a:rPr lang="hr-HR" altLang="sr-Latn-RS" sz="1800" dirty="0">
                <a:latin typeface="Cambria" panose="02040503050406030204" pitchFamily="18" charset="0"/>
              </a:rPr>
              <a:t>kratak naziv poduzetničke ideje </a:t>
            </a:r>
          </a:p>
          <a:p>
            <a:pPr marL="669925" lvl="1" indent="-325438">
              <a:lnSpc>
                <a:spcPct val="80000"/>
              </a:lnSpc>
            </a:pPr>
            <a:r>
              <a:rPr lang="hr-HR" altLang="sr-Latn-RS" sz="2200" dirty="0" smtClean="0">
                <a:latin typeface="Cambria" panose="02040503050406030204" pitchFamily="18" charset="0"/>
              </a:rPr>
              <a:t>u </a:t>
            </a:r>
            <a:r>
              <a:rPr lang="hr-HR" altLang="sr-Latn-RS" sz="2200" dirty="0">
                <a:latin typeface="Cambria" panose="02040503050406030204" pitchFamily="18" charset="0"/>
              </a:rPr>
              <a:t>donjem dijelu</a:t>
            </a:r>
          </a:p>
          <a:p>
            <a:pPr marL="1022350" lvl="2" indent="-350838">
              <a:lnSpc>
                <a:spcPct val="80000"/>
              </a:lnSpc>
            </a:pPr>
            <a:r>
              <a:rPr lang="hr-HR" altLang="sr-Latn-RS" sz="1800" dirty="0">
                <a:latin typeface="Cambria" panose="02040503050406030204" pitchFamily="18" charset="0"/>
              </a:rPr>
              <a:t>imena svih autora projekta</a:t>
            </a:r>
          </a:p>
          <a:p>
            <a:pPr marL="1022350" lvl="2" indent="-350838">
              <a:lnSpc>
                <a:spcPct val="80000"/>
              </a:lnSpc>
            </a:pPr>
            <a:r>
              <a:rPr lang="hr-HR" altLang="sr-Latn-RS" sz="1800" dirty="0">
                <a:latin typeface="Cambria" panose="02040503050406030204" pitchFamily="18" charset="0"/>
              </a:rPr>
              <a:t>imena konzultanata i/ili ostalih suradnika</a:t>
            </a:r>
          </a:p>
          <a:p>
            <a:pPr marL="1022350" lvl="2" indent="-350838">
              <a:lnSpc>
                <a:spcPct val="80000"/>
              </a:lnSpc>
            </a:pPr>
            <a:r>
              <a:rPr lang="hr-HR" altLang="sr-Latn-RS" sz="1800" dirty="0">
                <a:latin typeface="Cambria" panose="02040503050406030204" pitchFamily="18" charset="0"/>
              </a:rPr>
              <a:t>opaske o autorskim – vlasničkim pravima</a:t>
            </a:r>
          </a:p>
          <a:p>
            <a:pPr marL="1022350" lvl="2" indent="-350838">
              <a:lnSpc>
                <a:spcPct val="80000"/>
              </a:lnSpc>
            </a:pPr>
            <a:r>
              <a:rPr lang="hr-HR" altLang="sr-Latn-RS" sz="1800" dirty="0">
                <a:latin typeface="Cambria" panose="02040503050406030204" pitchFamily="18" charset="0"/>
              </a:rPr>
              <a:t>mjesto i vrijeme izrade projekta</a:t>
            </a:r>
          </a:p>
        </p:txBody>
      </p:sp>
    </p:spTree>
    <p:extLst>
      <p:ext uri="{BB962C8B-B14F-4D97-AF65-F5344CB8AC3E}">
        <p14:creationId xmlns:p14="http://schemas.microsoft.com/office/powerpoint/2010/main" xmlns="" val="30621337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hr-HR" altLang="sr-Latn-RS" sz="2800" b="1" dirty="0">
                <a:solidFill>
                  <a:schemeClr val="accent1">
                    <a:lumMod val="50000"/>
                  </a:schemeClr>
                </a:solidFill>
                <a:latin typeface="Cambria" panose="02040503050406030204" pitchFamily="18" charset="0"/>
              </a:rPr>
              <a:t>SADRŽAJ - KAZALO</a:t>
            </a:r>
          </a:p>
        </p:txBody>
      </p:sp>
      <p:sp>
        <p:nvSpPr>
          <p:cNvPr id="30723" name="Rectangle 3"/>
          <p:cNvSpPr>
            <a:spLocks noGrp="1" noChangeArrowheads="1"/>
          </p:cNvSpPr>
          <p:nvPr>
            <p:ph idx="1"/>
          </p:nvPr>
        </p:nvSpPr>
        <p:spPr>
          <a:xfrm>
            <a:off x="457200" y="1844675"/>
            <a:ext cx="8229600" cy="4286250"/>
          </a:xfrm>
        </p:spPr>
        <p:txBody>
          <a:bodyPr/>
          <a:lstStyle/>
          <a:p>
            <a:r>
              <a:rPr lang="hr-HR" altLang="sr-Latn-RS" dirty="0" smtClean="0">
                <a:latin typeface="Cambria" panose="02040503050406030204" pitchFamily="18" charset="0"/>
              </a:rPr>
              <a:t>zrcalo </a:t>
            </a:r>
            <a:r>
              <a:rPr lang="hr-HR" altLang="sr-Latn-RS" dirty="0">
                <a:latin typeface="Cambria" panose="02040503050406030204" pitchFamily="18" charset="0"/>
              </a:rPr>
              <a:t>projekta</a:t>
            </a:r>
          </a:p>
          <a:p>
            <a:r>
              <a:rPr lang="hr-HR" altLang="sr-Latn-RS" dirty="0">
                <a:latin typeface="Cambria" panose="02040503050406030204" pitchFamily="18" charset="0"/>
              </a:rPr>
              <a:t>čitateljima daje temeljni uvid o tome što se sve nalazi u projektu (dijelovi, poglavlja, glave itd.) te na kojim stranicama počinju i završavaju pojedine sadržajne sastavnice projekta </a:t>
            </a:r>
          </a:p>
        </p:txBody>
      </p:sp>
    </p:spTree>
    <p:extLst>
      <p:ext uri="{BB962C8B-B14F-4D97-AF65-F5344CB8AC3E}">
        <p14:creationId xmlns:p14="http://schemas.microsoft.com/office/powerpoint/2010/main" xmlns="" val="27506387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hr-HR" altLang="sr-Latn-RS" sz="3600" dirty="0" smtClean="0">
                <a:solidFill>
                  <a:schemeClr val="accent1">
                    <a:lumMod val="50000"/>
                  </a:schemeClr>
                </a:solidFill>
                <a:latin typeface="Cambria" panose="02040503050406030204" pitchFamily="18" charset="0"/>
              </a:rPr>
              <a:t>1</a:t>
            </a:r>
            <a:r>
              <a:rPr lang="hr-HR" altLang="sr-Latn-RS" sz="3600" dirty="0">
                <a:solidFill>
                  <a:schemeClr val="accent1">
                    <a:lumMod val="50000"/>
                  </a:schemeClr>
                </a:solidFill>
                <a:latin typeface="Cambria" panose="02040503050406030204" pitchFamily="18" charset="0"/>
              </a:rPr>
              <a:t>. OPERATIVNI </a:t>
            </a:r>
            <a:r>
              <a:rPr lang="hr-HR" altLang="sr-Latn-RS" sz="3600" dirty="0" smtClean="0">
                <a:solidFill>
                  <a:schemeClr val="accent1">
                    <a:lumMod val="50000"/>
                  </a:schemeClr>
                </a:solidFill>
                <a:latin typeface="Cambria" panose="02040503050406030204" pitchFamily="18" charset="0"/>
              </a:rPr>
              <a:t>SAŽETAK</a:t>
            </a:r>
            <a:endParaRPr lang="hr-HR" altLang="sr-Latn-RS" sz="3600" dirty="0">
              <a:solidFill>
                <a:schemeClr val="accent1">
                  <a:lumMod val="50000"/>
                </a:schemeClr>
              </a:solidFill>
              <a:latin typeface="Cambria" panose="02040503050406030204" pitchFamily="18" charset="0"/>
            </a:endParaRPr>
          </a:p>
        </p:txBody>
      </p:sp>
      <p:sp>
        <p:nvSpPr>
          <p:cNvPr id="32771" name="Rectangle 3"/>
          <p:cNvSpPr>
            <a:spLocks noGrp="1" noChangeArrowheads="1"/>
          </p:cNvSpPr>
          <p:nvPr>
            <p:ph idx="1"/>
          </p:nvPr>
        </p:nvSpPr>
        <p:spPr/>
        <p:txBody>
          <a:bodyPr/>
          <a:lstStyle/>
          <a:p>
            <a:r>
              <a:rPr lang="hr-HR" altLang="sr-Latn-RS" dirty="0">
                <a:latin typeface="Cambria" panose="02040503050406030204" pitchFamily="18" charset="0"/>
              </a:rPr>
              <a:t>piše se </a:t>
            </a:r>
            <a:r>
              <a:rPr lang="hr-HR" altLang="sr-Latn-RS" u="sng" dirty="0">
                <a:latin typeface="Cambria" panose="02040503050406030204" pitchFamily="18" charset="0"/>
              </a:rPr>
              <a:t>nakon</a:t>
            </a:r>
            <a:r>
              <a:rPr lang="hr-HR" altLang="sr-Latn-RS" dirty="0">
                <a:latin typeface="Cambria" panose="02040503050406030204" pitchFamily="18" charset="0"/>
              </a:rPr>
              <a:t> uobličavanja cijelog projekta</a:t>
            </a:r>
          </a:p>
          <a:p>
            <a:r>
              <a:rPr lang="hr-HR" altLang="sr-Latn-RS" dirty="0">
                <a:latin typeface="Cambria" panose="02040503050406030204" pitchFamily="18" charset="0"/>
              </a:rPr>
              <a:t>nalazi se na početku projekta (sažetak) ili na kraju (zaključak)</a:t>
            </a:r>
          </a:p>
          <a:p>
            <a:r>
              <a:rPr lang="hr-HR" altLang="sr-Latn-RS" dirty="0">
                <a:latin typeface="Cambria" panose="02040503050406030204" pitchFamily="18" charset="0"/>
              </a:rPr>
              <a:t>cilj mu je u kratkom vremenu upoznati čitatelja s temeljnim odrednicama projekta</a:t>
            </a:r>
          </a:p>
        </p:txBody>
      </p:sp>
    </p:spTree>
    <p:extLst>
      <p:ext uri="{BB962C8B-B14F-4D97-AF65-F5344CB8AC3E}">
        <p14:creationId xmlns:p14="http://schemas.microsoft.com/office/powerpoint/2010/main" xmlns="" val="19091119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hr-HR" altLang="sr-Latn-RS" sz="3600" dirty="0" smtClean="0">
                <a:solidFill>
                  <a:schemeClr val="accent1">
                    <a:lumMod val="50000"/>
                  </a:schemeClr>
                </a:solidFill>
                <a:latin typeface="Cambria" panose="02040503050406030204" pitchFamily="18" charset="0"/>
              </a:rPr>
              <a:t>1. OPERATIVNI SAŽETAK</a:t>
            </a:r>
            <a:r>
              <a:rPr lang="hr-HR" altLang="sr-Latn-RS" sz="3600" dirty="0">
                <a:solidFill>
                  <a:schemeClr val="accent1">
                    <a:lumMod val="50000"/>
                  </a:schemeClr>
                </a:solidFill>
                <a:latin typeface="Cambria" panose="02040503050406030204" pitchFamily="18" charset="0"/>
              </a:rPr>
              <a:t> </a:t>
            </a:r>
            <a:r>
              <a:rPr lang="hr-HR" altLang="sr-Latn-RS" sz="3600" dirty="0" smtClean="0">
                <a:solidFill>
                  <a:schemeClr val="accent1">
                    <a:lumMod val="50000"/>
                  </a:schemeClr>
                </a:solidFill>
                <a:latin typeface="Cambria" panose="02040503050406030204" pitchFamily="18" charset="0"/>
              </a:rPr>
              <a:t>(nastavak)</a:t>
            </a:r>
            <a:endParaRPr lang="hr-HR" altLang="sr-Latn-RS" sz="3600" dirty="0">
              <a:solidFill>
                <a:schemeClr val="accent1">
                  <a:lumMod val="50000"/>
                </a:schemeClr>
              </a:solidFill>
              <a:latin typeface="Cambria" panose="02040503050406030204" pitchFamily="18" charset="0"/>
            </a:endParaRPr>
          </a:p>
        </p:txBody>
      </p:sp>
      <p:sp>
        <p:nvSpPr>
          <p:cNvPr id="33795" name="Rectangle 3"/>
          <p:cNvSpPr>
            <a:spLocks noGrp="1" noChangeArrowheads="1"/>
          </p:cNvSpPr>
          <p:nvPr>
            <p:ph idx="1"/>
          </p:nvPr>
        </p:nvSpPr>
        <p:spPr/>
        <p:txBody>
          <a:bodyPr/>
          <a:lstStyle/>
          <a:p>
            <a:r>
              <a:rPr lang="hr-HR" altLang="sr-Latn-RS" sz="2800" dirty="0">
                <a:latin typeface="Cambria" panose="02040503050406030204" pitchFamily="18" charset="0"/>
              </a:rPr>
              <a:t>čitateljima nudi sljedeće vrlo sažete informacije:</a:t>
            </a:r>
          </a:p>
          <a:p>
            <a:pPr marL="669925" lvl="1" indent="-325438"/>
            <a:r>
              <a:rPr lang="hr-HR" altLang="sr-Latn-RS" sz="2400" dirty="0">
                <a:latin typeface="Cambria" panose="02040503050406030204" pitchFamily="18" charset="0"/>
              </a:rPr>
              <a:t>kratak opis djelatnosti tvrtke - investitora</a:t>
            </a:r>
          </a:p>
          <a:p>
            <a:pPr marL="669925" lvl="1" indent="-325438"/>
            <a:r>
              <a:rPr lang="hr-HR" altLang="sr-Latn-RS" sz="2400" dirty="0">
                <a:latin typeface="Cambria" panose="02040503050406030204" pitchFamily="18" charset="0"/>
              </a:rPr>
              <a:t>opis (asortiman) proizvoda, robe ili usluga</a:t>
            </a:r>
          </a:p>
          <a:p>
            <a:pPr marL="669925" lvl="1" indent="-325438"/>
            <a:r>
              <a:rPr lang="hr-HR" altLang="sr-Latn-RS" sz="2400" dirty="0">
                <a:latin typeface="Cambria" panose="02040503050406030204" pitchFamily="18" charset="0"/>
              </a:rPr>
              <a:t>sažetak tržišnih podataka</a:t>
            </a:r>
          </a:p>
          <a:p>
            <a:pPr marL="669925" lvl="1" indent="-325438"/>
            <a:r>
              <a:rPr lang="hr-HR" altLang="sr-Latn-RS" sz="2400" dirty="0">
                <a:latin typeface="Cambria" panose="02040503050406030204" pitchFamily="18" charset="0"/>
              </a:rPr>
              <a:t>veličina i struktura ulaganja i izvora sredstava</a:t>
            </a:r>
          </a:p>
          <a:p>
            <a:pPr marL="669925" lvl="1" indent="-325438"/>
            <a:r>
              <a:rPr lang="hr-HR" altLang="sr-Latn-RS" sz="2400" dirty="0">
                <a:latin typeface="Cambria" panose="02040503050406030204" pitchFamily="18" charset="0"/>
              </a:rPr>
              <a:t>broj i struktura potrebnih (novih) zaposlenika</a:t>
            </a:r>
          </a:p>
          <a:p>
            <a:pPr marL="669925" lvl="1" indent="-325438"/>
            <a:r>
              <a:rPr lang="hr-HR" altLang="sr-Latn-RS" sz="2400" dirty="0">
                <a:latin typeface="Cambria" panose="02040503050406030204" pitchFamily="18" charset="0"/>
              </a:rPr>
              <a:t>podaci o aktivizacijskome razdoblju (izvedbi)</a:t>
            </a:r>
          </a:p>
          <a:p>
            <a:pPr marL="669925" lvl="1" indent="-325438"/>
            <a:r>
              <a:rPr lang="hr-HR" altLang="sr-Latn-RS" sz="2400" dirty="0">
                <a:latin typeface="Cambria" panose="02040503050406030204" pitchFamily="18" charset="0"/>
              </a:rPr>
              <a:t>podaci o mjerama radne i ekološke zaštite</a:t>
            </a:r>
            <a:endParaRPr lang="hr-HR" altLang="sr-Latn-RS" sz="2400" i="1" dirty="0">
              <a:latin typeface="Cambria" panose="02040503050406030204" pitchFamily="18" charset="0"/>
            </a:endParaRPr>
          </a:p>
          <a:p>
            <a:pPr marL="669925" lvl="1" indent="-325438"/>
            <a:r>
              <a:rPr lang="hr-HR" altLang="sr-Latn-RS" sz="2400" dirty="0">
                <a:latin typeface="Cambria" panose="02040503050406030204" pitchFamily="18" charset="0"/>
              </a:rPr>
              <a:t>ključni pokazatelji učinkovitosti projekta </a:t>
            </a:r>
          </a:p>
        </p:txBody>
      </p:sp>
    </p:spTree>
    <p:extLst>
      <p:ext uri="{BB962C8B-B14F-4D97-AF65-F5344CB8AC3E}">
        <p14:creationId xmlns:p14="http://schemas.microsoft.com/office/powerpoint/2010/main" xmlns="" val="15230983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2</a:t>
            </a:r>
            <a:r>
              <a:rPr lang="hr-HR" altLang="sr-Latn-RS" sz="2800" b="1" dirty="0">
                <a:solidFill>
                  <a:schemeClr val="accent1">
                    <a:lumMod val="50000"/>
                  </a:schemeClr>
                </a:solidFill>
                <a:latin typeface="Cambria" panose="02040503050406030204" pitchFamily="18" charset="0"/>
              </a:rPr>
              <a:t>. OPIS PODUZETNIČKE IDEJE</a:t>
            </a:r>
          </a:p>
        </p:txBody>
      </p:sp>
      <p:sp>
        <p:nvSpPr>
          <p:cNvPr id="34819" name="Rectangle 3"/>
          <p:cNvSpPr>
            <a:spLocks noGrp="1" noChangeArrowheads="1"/>
          </p:cNvSpPr>
          <p:nvPr>
            <p:ph idx="1"/>
          </p:nvPr>
        </p:nvSpPr>
        <p:spPr/>
        <p:txBody>
          <a:bodyPr/>
          <a:lstStyle/>
          <a:p>
            <a:pPr marL="552450" indent="-552450"/>
            <a:r>
              <a:rPr lang="hr-HR" altLang="sr-Latn-RS" sz="2400" dirty="0">
                <a:latin typeface="Cambria" panose="02040503050406030204" pitchFamily="18" charset="0"/>
              </a:rPr>
              <a:t>uvodno poglavlje projekta koje bi trebalo pružiti informacije o:</a:t>
            </a:r>
          </a:p>
          <a:p>
            <a:pPr marL="933450" lvl="1" indent="-476250"/>
            <a:r>
              <a:rPr lang="hr-HR" altLang="sr-Latn-RS" sz="2400" dirty="0">
                <a:latin typeface="Cambria" panose="02040503050406030204" pitchFamily="18" charset="0"/>
              </a:rPr>
              <a:t>autorima (vlasnicima) poduzetničke ideje na kojoj se poduzetnički pothvat temelji</a:t>
            </a:r>
          </a:p>
          <a:p>
            <a:pPr marL="933450" lvl="1" indent="-476250"/>
            <a:r>
              <a:rPr lang="hr-HR" altLang="sr-Latn-RS" sz="2400" dirty="0">
                <a:latin typeface="Cambria" panose="02040503050406030204" pitchFamily="18" charset="0"/>
              </a:rPr>
              <a:t>evolucija, odnosno povijest poduzetničke ideje na kojoj se pothvat temelji</a:t>
            </a:r>
          </a:p>
          <a:p>
            <a:pPr marL="933450" lvl="1" indent="-476250"/>
            <a:r>
              <a:rPr lang="hr-HR" altLang="sr-Latn-RS" sz="2400" dirty="0">
                <a:latin typeface="Cambria" panose="02040503050406030204" pitchFamily="18" charset="0"/>
              </a:rPr>
              <a:t>kratak opis proizvoda, robe ili usluga koji su predmetom pothvata</a:t>
            </a:r>
          </a:p>
          <a:p>
            <a:pPr marL="933450" lvl="1" indent="-476250"/>
            <a:r>
              <a:rPr lang="hr-HR" altLang="sr-Latn-RS" sz="2400" dirty="0">
                <a:latin typeface="Cambria" panose="02040503050406030204" pitchFamily="18" charset="0"/>
              </a:rPr>
              <a:t>podaci o poduzetničkim i/ili profesionalnim referencijama autora i/ili nositelja pothvata</a:t>
            </a:r>
          </a:p>
        </p:txBody>
      </p:sp>
    </p:spTree>
    <p:extLst>
      <p:ext uri="{BB962C8B-B14F-4D97-AF65-F5344CB8AC3E}">
        <p14:creationId xmlns:p14="http://schemas.microsoft.com/office/powerpoint/2010/main" xmlns="" val="30076851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r-HR" altLang="sr-Latn-RS" sz="2800" i="1" dirty="0">
                <a:latin typeface="Cambria" panose="02040503050406030204" pitchFamily="18" charset="0"/>
              </a:rPr>
              <a:t>Da bismo nešto postigli, moramo učiniti četiri koraka: svrhovito planirati, pomnjivo pripremati, pozitivno misliti i uporno izvršavati. </a:t>
            </a:r>
          </a:p>
          <a:p>
            <a:pPr>
              <a:buFont typeface="Wingdings" pitchFamily="2" charset="2"/>
              <a:buNone/>
            </a:pPr>
            <a:r>
              <a:rPr lang="hr-HR" altLang="sr-Latn-RS" sz="2800" dirty="0">
                <a:latin typeface="Cambria" panose="02040503050406030204" pitchFamily="18" charset="0"/>
              </a:rPr>
              <a:t>					</a:t>
            </a:r>
            <a:r>
              <a:rPr lang="hr-HR" altLang="sr-Latn-RS" sz="2800" dirty="0" smtClean="0">
                <a:latin typeface="Cambria" panose="02040503050406030204" pitchFamily="18" charset="0"/>
              </a:rPr>
              <a:t>		(</a:t>
            </a:r>
            <a:r>
              <a:rPr lang="hr-HR" altLang="sr-Latn-RS" sz="2800" dirty="0">
                <a:latin typeface="Cambria" panose="02040503050406030204" pitchFamily="18" charset="0"/>
              </a:rPr>
              <a:t>S. </a:t>
            </a:r>
            <a:r>
              <a:rPr lang="hr-HR" altLang="sr-Latn-RS" sz="2800" dirty="0" err="1">
                <a:latin typeface="Cambria" panose="02040503050406030204" pitchFamily="18" charset="0"/>
              </a:rPr>
              <a:t>Butler</a:t>
            </a:r>
            <a:r>
              <a:rPr lang="hr-HR" altLang="sr-Latn-RS" sz="2800" dirty="0">
                <a:latin typeface="Cambria" panose="02040503050406030204" pitchFamily="18" charset="0"/>
              </a:rPr>
              <a:t>) </a:t>
            </a:r>
          </a:p>
          <a:p>
            <a:endParaRPr lang="hr-HR" altLang="sr-Latn-RS" sz="2800" dirty="0">
              <a:latin typeface="Cambria" panose="02040503050406030204" pitchFamily="18" charset="0"/>
            </a:endParaRPr>
          </a:p>
          <a:p>
            <a:pPr marL="0" indent="0">
              <a:buNone/>
            </a:pPr>
            <a:r>
              <a:rPr lang="hr-HR" altLang="sr-Latn-RS" sz="2800" i="1" dirty="0">
                <a:latin typeface="Cambria" panose="02040503050406030204" pitchFamily="18" charset="0"/>
              </a:rPr>
              <a:t>Ako stvari postaviš na pravo mjesto i svakomu poslu odrediš pravo vrijeme, plan se mora ostvariti.</a:t>
            </a:r>
            <a:r>
              <a:rPr lang="hr-HR" altLang="sr-Latn-RS" sz="2800" dirty="0">
                <a:latin typeface="Cambria" panose="02040503050406030204" pitchFamily="18" charset="0"/>
              </a:rPr>
              <a:t> </a:t>
            </a:r>
          </a:p>
          <a:p>
            <a:pPr>
              <a:buFont typeface="Wingdings" pitchFamily="2" charset="2"/>
              <a:buNone/>
            </a:pPr>
            <a:r>
              <a:rPr lang="hr-HR" altLang="sr-Latn-RS" sz="2800" dirty="0">
                <a:latin typeface="Cambria" panose="02040503050406030204" pitchFamily="18" charset="0"/>
              </a:rPr>
              <a:t>					</a:t>
            </a:r>
            <a:r>
              <a:rPr lang="hr-HR" altLang="sr-Latn-RS" sz="2800" dirty="0" smtClean="0">
                <a:latin typeface="Cambria" panose="02040503050406030204" pitchFamily="18" charset="0"/>
              </a:rPr>
              <a:t>		(</a:t>
            </a:r>
            <a:r>
              <a:rPr lang="hr-HR" altLang="sr-Latn-RS" sz="2800" dirty="0">
                <a:latin typeface="Cambria" panose="02040503050406030204" pitchFamily="18" charset="0"/>
              </a:rPr>
              <a:t>B. Franklin)</a:t>
            </a:r>
            <a:endParaRPr lang="hr-HR" dirty="0">
              <a:latin typeface="Cambria" panose="02040503050406030204" pitchFamily="18" charset="0"/>
            </a:endParaRPr>
          </a:p>
        </p:txBody>
      </p:sp>
    </p:spTree>
    <p:extLst>
      <p:ext uri="{BB962C8B-B14F-4D97-AF65-F5344CB8AC3E}">
        <p14:creationId xmlns:p14="http://schemas.microsoft.com/office/powerpoint/2010/main" xmlns="" val="13453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3</a:t>
            </a:r>
            <a:r>
              <a:rPr lang="hr-HR" altLang="sr-Latn-RS" sz="2800" b="1" dirty="0">
                <a:solidFill>
                  <a:schemeClr val="accent1">
                    <a:lumMod val="50000"/>
                  </a:schemeClr>
                </a:solidFill>
                <a:latin typeface="Cambria" panose="02040503050406030204" pitchFamily="18" charset="0"/>
              </a:rPr>
              <a:t>. TRŽIŠNI PODACI</a:t>
            </a:r>
          </a:p>
        </p:txBody>
      </p:sp>
      <p:sp>
        <p:nvSpPr>
          <p:cNvPr id="36867" name="Rectangle 3"/>
          <p:cNvSpPr>
            <a:spLocks noGrp="1" noChangeArrowheads="1"/>
          </p:cNvSpPr>
          <p:nvPr>
            <p:ph idx="1"/>
          </p:nvPr>
        </p:nvSpPr>
        <p:spPr>
          <a:xfrm>
            <a:off x="179388" y="1268413"/>
            <a:ext cx="8229600" cy="5113337"/>
          </a:xfrm>
        </p:spPr>
        <p:txBody>
          <a:bodyPr/>
          <a:lstStyle/>
          <a:p>
            <a:pPr>
              <a:lnSpc>
                <a:spcPct val="80000"/>
              </a:lnSpc>
            </a:pPr>
            <a:r>
              <a:rPr lang="hr-HR" altLang="sr-Latn-RS" sz="2400" b="1" dirty="0">
                <a:latin typeface="Cambria" panose="02040503050406030204" pitchFamily="18" charset="0"/>
              </a:rPr>
              <a:t>ključno poglavlje projekta</a:t>
            </a:r>
            <a:r>
              <a:rPr lang="hr-HR" altLang="sr-Latn-RS" sz="2400" dirty="0">
                <a:latin typeface="Cambria" panose="02040503050406030204" pitchFamily="18" charset="0"/>
              </a:rPr>
              <a:t> koje </a:t>
            </a:r>
          </a:p>
          <a:p>
            <a:pPr>
              <a:lnSpc>
                <a:spcPct val="80000"/>
              </a:lnSpc>
              <a:buFont typeface="Wingdings" pitchFamily="2" charset="2"/>
              <a:buNone/>
            </a:pPr>
            <a:r>
              <a:rPr lang="hr-HR" altLang="sr-Latn-RS" sz="2400" dirty="0">
                <a:latin typeface="Cambria" panose="02040503050406030204" pitchFamily="18" charset="0"/>
              </a:rPr>
              <a:t>   čitateljima treba ponuditi informacije o:</a:t>
            </a:r>
          </a:p>
          <a:p>
            <a:pPr marL="669925" lvl="1" indent="-325438">
              <a:lnSpc>
                <a:spcPct val="80000"/>
              </a:lnSpc>
            </a:pPr>
            <a:r>
              <a:rPr lang="hr-HR" altLang="sr-Latn-RS" sz="2200" b="1" dirty="0">
                <a:latin typeface="Cambria" panose="02040503050406030204" pitchFamily="18" charset="0"/>
              </a:rPr>
              <a:t>tržištu nabave</a:t>
            </a:r>
          </a:p>
          <a:p>
            <a:pPr marL="1022350" lvl="2" indent="-350838">
              <a:lnSpc>
                <a:spcPct val="80000"/>
              </a:lnSpc>
            </a:pPr>
            <a:r>
              <a:rPr lang="hr-HR" altLang="sr-Latn-RS" sz="2200" dirty="0">
                <a:latin typeface="Cambria" panose="02040503050406030204" pitchFamily="18" charset="0"/>
              </a:rPr>
              <a:t>oprema, strojevi, alati, rezervni dijelovi, sirovine, repromaterijal, energenti, kapital i radna snaga </a:t>
            </a:r>
          </a:p>
          <a:p>
            <a:pPr marL="669925" lvl="1" indent="-325438">
              <a:lnSpc>
                <a:spcPct val="80000"/>
              </a:lnSpc>
            </a:pPr>
            <a:r>
              <a:rPr lang="hr-HR" altLang="sr-Latn-RS" sz="2200" b="1" dirty="0">
                <a:latin typeface="Cambria" panose="02040503050406030204" pitchFamily="18" charset="0"/>
              </a:rPr>
              <a:t>tržištu prodaje</a:t>
            </a:r>
          </a:p>
          <a:p>
            <a:pPr marL="1022350" lvl="2" indent="-350838">
              <a:lnSpc>
                <a:spcPct val="80000"/>
              </a:lnSpc>
            </a:pPr>
            <a:r>
              <a:rPr lang="hr-HR" altLang="sr-Latn-RS" sz="2200" dirty="0">
                <a:latin typeface="Cambria" panose="02040503050406030204" pitchFamily="18" charset="0"/>
              </a:rPr>
              <a:t>tržišnim prednostima i pogodnostima proizvoda, robe ili usluge koji su predmetom pothvata</a:t>
            </a:r>
          </a:p>
          <a:p>
            <a:pPr marL="1022350" lvl="2" indent="-350838">
              <a:lnSpc>
                <a:spcPct val="80000"/>
              </a:lnSpc>
            </a:pPr>
            <a:r>
              <a:rPr lang="hr-HR" altLang="sr-Latn-RS" sz="2200" dirty="0">
                <a:latin typeface="Cambria" panose="02040503050406030204" pitchFamily="18" charset="0"/>
              </a:rPr>
              <a:t>tržišnim prednostima i pogodnostima </a:t>
            </a:r>
            <a:r>
              <a:rPr lang="hr-HR" altLang="sr-Latn-RS" sz="2200" dirty="0" err="1">
                <a:latin typeface="Cambria" panose="02040503050406030204" pitchFamily="18" charset="0"/>
              </a:rPr>
              <a:t>makrolokacije</a:t>
            </a:r>
            <a:r>
              <a:rPr lang="hr-HR" altLang="sr-Latn-RS" sz="2200" dirty="0">
                <a:latin typeface="Cambria" panose="02040503050406030204" pitchFamily="18" charset="0"/>
              </a:rPr>
              <a:t> i </a:t>
            </a:r>
            <a:r>
              <a:rPr lang="hr-HR" altLang="sr-Latn-RS" sz="2200" dirty="0" err="1">
                <a:latin typeface="Cambria" panose="02040503050406030204" pitchFamily="18" charset="0"/>
              </a:rPr>
              <a:t>mikrolokacije</a:t>
            </a:r>
            <a:r>
              <a:rPr lang="hr-HR" altLang="sr-Latn-RS" sz="2200" dirty="0">
                <a:latin typeface="Cambria" panose="02040503050406030204" pitchFamily="18" charset="0"/>
              </a:rPr>
              <a:t> pothvata</a:t>
            </a:r>
          </a:p>
          <a:p>
            <a:pPr marL="1022350" lvl="2" indent="-350838">
              <a:lnSpc>
                <a:spcPct val="80000"/>
              </a:lnSpc>
            </a:pPr>
            <a:r>
              <a:rPr lang="hr-HR" altLang="sr-Latn-RS" sz="2200" dirty="0">
                <a:latin typeface="Cambria" panose="02040503050406030204" pitchFamily="18" charset="0"/>
              </a:rPr>
              <a:t>ciljnim tržištima i tržišnim segmentima</a:t>
            </a:r>
          </a:p>
          <a:p>
            <a:pPr marL="1681163" lvl="4" indent="-339725">
              <a:lnSpc>
                <a:spcPct val="80000"/>
              </a:lnSpc>
            </a:pPr>
            <a:r>
              <a:rPr lang="hr-HR" altLang="sr-Latn-RS" sz="1800" dirty="0">
                <a:latin typeface="Cambria" panose="02040503050406030204" pitchFamily="18" charset="0"/>
              </a:rPr>
              <a:t>potencijalnim potrošačima i mogućnostima udjela na ciljnim tržištima</a:t>
            </a:r>
          </a:p>
          <a:p>
            <a:pPr marL="1681163" lvl="4" indent="-339725">
              <a:lnSpc>
                <a:spcPct val="80000"/>
              </a:lnSpc>
            </a:pPr>
            <a:r>
              <a:rPr lang="hr-HR" altLang="sr-Latn-RS" sz="1800" dirty="0">
                <a:latin typeface="Cambria" panose="02040503050406030204" pitchFamily="18" charset="0"/>
              </a:rPr>
              <a:t>mogućnostima tržišne ekspanzije i razvojnim planovima</a:t>
            </a:r>
          </a:p>
          <a:p>
            <a:pPr marL="1681163" lvl="4" indent="-339725">
              <a:lnSpc>
                <a:spcPct val="80000"/>
              </a:lnSpc>
            </a:pPr>
            <a:r>
              <a:rPr lang="hr-HR" altLang="sr-Latn-RS" sz="1800" dirty="0">
                <a:latin typeface="Cambria" panose="02040503050406030204" pitchFamily="18" charset="0"/>
              </a:rPr>
              <a:t>postojećim i potencijalnim konkurentima</a:t>
            </a:r>
          </a:p>
        </p:txBody>
      </p:sp>
    </p:spTree>
    <p:extLst>
      <p:ext uri="{BB962C8B-B14F-4D97-AF65-F5344CB8AC3E}">
        <p14:creationId xmlns:p14="http://schemas.microsoft.com/office/powerpoint/2010/main" xmlns="" val="9720252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4</a:t>
            </a:r>
            <a:r>
              <a:rPr lang="hr-HR" altLang="sr-Latn-RS" sz="2800" b="1" dirty="0">
                <a:solidFill>
                  <a:schemeClr val="accent1">
                    <a:lumMod val="50000"/>
                  </a:schemeClr>
                </a:solidFill>
                <a:latin typeface="Cambria" panose="02040503050406030204" pitchFamily="18" charset="0"/>
              </a:rPr>
              <a:t>. TEHNIČKO-TEHNOLOŠKI OPIS</a:t>
            </a:r>
          </a:p>
        </p:txBody>
      </p:sp>
      <p:sp>
        <p:nvSpPr>
          <p:cNvPr id="38915" name="Rectangle 3"/>
          <p:cNvSpPr>
            <a:spLocks noGrp="1" noChangeArrowheads="1"/>
          </p:cNvSpPr>
          <p:nvPr>
            <p:ph idx="1"/>
          </p:nvPr>
        </p:nvSpPr>
        <p:spPr/>
        <p:txBody>
          <a:bodyPr/>
          <a:lstStyle/>
          <a:p>
            <a:pPr>
              <a:lnSpc>
                <a:spcPct val="90000"/>
              </a:lnSpc>
            </a:pPr>
            <a:r>
              <a:rPr lang="hr-HR" altLang="sr-Latn-RS" sz="2400" dirty="0">
                <a:latin typeface="Cambria" panose="02040503050406030204" pitchFamily="18" charset="0"/>
              </a:rPr>
              <a:t>bez obzira je li riječ o proizvodnom, trgovačkom ili uslužnom pothvatu </a:t>
            </a:r>
            <a:r>
              <a:rPr lang="hr-HR" altLang="sr-Latn-RS" sz="2400" dirty="0" smtClean="0">
                <a:latin typeface="Cambria" panose="02040503050406030204" pitchFamily="18" charset="0"/>
              </a:rPr>
              <a:t>obvezno </a:t>
            </a:r>
            <a:r>
              <a:rPr lang="hr-HR" altLang="sr-Latn-RS" sz="2400" dirty="0">
                <a:latin typeface="Cambria" panose="02040503050406030204" pitchFamily="18" charset="0"/>
              </a:rPr>
              <a:t>treba sadržavati informacije o:</a:t>
            </a:r>
          </a:p>
          <a:p>
            <a:pPr marL="669925" lvl="1" indent="-325438">
              <a:lnSpc>
                <a:spcPct val="90000"/>
              </a:lnSpc>
            </a:pPr>
            <a:r>
              <a:rPr lang="hr-HR" altLang="sr-Latn-RS" sz="2200" dirty="0" err="1">
                <a:latin typeface="Cambria" panose="02040503050406030204" pitchFamily="18" charset="0"/>
              </a:rPr>
              <a:t>makrolokaciji</a:t>
            </a:r>
            <a:r>
              <a:rPr lang="hr-HR" altLang="sr-Latn-RS" sz="2200" dirty="0">
                <a:latin typeface="Cambria" panose="02040503050406030204" pitchFamily="18" charset="0"/>
              </a:rPr>
              <a:t> i </a:t>
            </a:r>
            <a:r>
              <a:rPr lang="hr-HR" altLang="sr-Latn-RS" sz="2200" dirty="0" err="1">
                <a:latin typeface="Cambria" panose="02040503050406030204" pitchFamily="18" charset="0"/>
              </a:rPr>
              <a:t>mikrolokaciji</a:t>
            </a:r>
            <a:endParaRPr lang="hr-HR" altLang="sr-Latn-RS" sz="2200" dirty="0">
              <a:latin typeface="Cambria" panose="02040503050406030204" pitchFamily="18" charset="0"/>
            </a:endParaRPr>
          </a:p>
          <a:p>
            <a:pPr marL="669925" lvl="1" indent="-325438">
              <a:lnSpc>
                <a:spcPct val="90000"/>
              </a:lnSpc>
            </a:pPr>
            <a:r>
              <a:rPr lang="hr-HR" altLang="sr-Latn-RS" sz="2200" dirty="0">
                <a:latin typeface="Cambria" panose="02040503050406030204" pitchFamily="18" charset="0"/>
              </a:rPr>
              <a:t>tehnologiji, kapacitetu i radnom procesu</a:t>
            </a:r>
          </a:p>
          <a:p>
            <a:pPr marL="669925" lvl="1" indent="-325438">
              <a:lnSpc>
                <a:spcPct val="90000"/>
              </a:lnSpc>
            </a:pPr>
            <a:r>
              <a:rPr lang="hr-HR" altLang="sr-Latn-RS" sz="2200" dirty="0">
                <a:latin typeface="Cambria" panose="02040503050406030204" pitchFamily="18" charset="0"/>
              </a:rPr>
              <a:t>potrebnom zemljištu i poslovnom prostoru</a:t>
            </a:r>
          </a:p>
          <a:p>
            <a:pPr marL="669925" lvl="1" indent="-325438">
              <a:lnSpc>
                <a:spcPct val="90000"/>
              </a:lnSpc>
            </a:pPr>
            <a:r>
              <a:rPr lang="hr-HR" altLang="sr-Latn-RS" sz="2200" dirty="0">
                <a:latin typeface="Cambria" panose="02040503050406030204" pitchFamily="18" charset="0"/>
              </a:rPr>
              <a:t>potrebnoj opremi i ostalim stalnim sredstvima</a:t>
            </a:r>
          </a:p>
          <a:p>
            <a:pPr marL="669925" lvl="1" indent="-325438">
              <a:lnSpc>
                <a:spcPct val="90000"/>
              </a:lnSpc>
            </a:pPr>
            <a:r>
              <a:rPr lang="hr-HR" altLang="sr-Latn-RS" sz="2200" dirty="0">
                <a:latin typeface="Cambria" panose="02040503050406030204" pitchFamily="18" charset="0"/>
              </a:rPr>
              <a:t>potrebnim materijalnim </a:t>
            </a:r>
            <a:r>
              <a:rPr lang="hr-HR" altLang="sr-Latn-RS" sz="2200" dirty="0" err="1">
                <a:latin typeface="Cambria" panose="02040503050406030204" pitchFamily="18" charset="0"/>
              </a:rPr>
              <a:t>inputima</a:t>
            </a:r>
            <a:r>
              <a:rPr lang="hr-HR" altLang="sr-Latn-RS" sz="2200" dirty="0">
                <a:latin typeface="Cambria" panose="02040503050406030204" pitchFamily="18" charset="0"/>
              </a:rPr>
              <a:t> </a:t>
            </a:r>
            <a:br>
              <a:rPr lang="hr-HR" altLang="sr-Latn-RS" sz="2200" dirty="0">
                <a:latin typeface="Cambria" panose="02040503050406030204" pitchFamily="18" charset="0"/>
              </a:rPr>
            </a:br>
            <a:r>
              <a:rPr lang="hr-HR" altLang="sr-Latn-RS" sz="2200" dirty="0">
                <a:latin typeface="Cambria" panose="02040503050406030204" pitchFamily="18" charset="0"/>
              </a:rPr>
              <a:t>(sirovine, materijal, energenti i drugo)</a:t>
            </a:r>
          </a:p>
          <a:p>
            <a:pPr marL="669925" lvl="1" indent="-325438">
              <a:lnSpc>
                <a:spcPct val="90000"/>
              </a:lnSpc>
            </a:pPr>
            <a:r>
              <a:rPr lang="hr-HR" altLang="sr-Latn-RS" sz="2200" dirty="0">
                <a:latin typeface="Cambria" panose="02040503050406030204" pitchFamily="18" charset="0"/>
              </a:rPr>
              <a:t>potrebnim (novim) zaposlenicima</a:t>
            </a:r>
          </a:p>
          <a:p>
            <a:pPr marL="669925" lvl="1" indent="-325438">
              <a:lnSpc>
                <a:spcPct val="90000"/>
              </a:lnSpc>
            </a:pPr>
            <a:r>
              <a:rPr lang="hr-HR" altLang="sr-Latn-RS" sz="2200" dirty="0">
                <a:latin typeface="Cambria" panose="02040503050406030204" pitchFamily="18" charset="0"/>
              </a:rPr>
              <a:t>mjerama radne i ekološke zaštite</a:t>
            </a:r>
          </a:p>
          <a:p>
            <a:pPr marL="669925" lvl="1" indent="-325438">
              <a:lnSpc>
                <a:spcPct val="90000"/>
              </a:lnSpc>
            </a:pPr>
            <a:r>
              <a:rPr lang="hr-HR" altLang="sr-Latn-RS" sz="2200" dirty="0">
                <a:latin typeface="Cambria" panose="02040503050406030204" pitchFamily="18" charset="0"/>
              </a:rPr>
              <a:t>terminskom planu aktivizacije pothvata</a:t>
            </a:r>
          </a:p>
          <a:p>
            <a:pPr marL="669925" lvl="1" indent="-325438">
              <a:lnSpc>
                <a:spcPct val="90000"/>
              </a:lnSpc>
            </a:pPr>
            <a:r>
              <a:rPr lang="hr-HR" altLang="sr-Latn-RS" sz="2200" dirty="0">
                <a:latin typeface="Cambria" panose="02040503050406030204" pitchFamily="18" charset="0"/>
              </a:rPr>
              <a:t>drugim tehničko-tehnološkim odrednicama projekta </a:t>
            </a:r>
          </a:p>
        </p:txBody>
      </p:sp>
    </p:spTree>
    <p:extLst>
      <p:ext uri="{BB962C8B-B14F-4D97-AF65-F5344CB8AC3E}">
        <p14:creationId xmlns:p14="http://schemas.microsoft.com/office/powerpoint/2010/main" xmlns="" val="18535865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hr-HR" altLang="sr-Latn-RS" sz="2800" b="1" dirty="0" smtClean="0">
                <a:solidFill>
                  <a:schemeClr val="accent1">
                    <a:lumMod val="50000"/>
                  </a:schemeClr>
                </a:solidFill>
                <a:latin typeface="Cambria" panose="02040503050406030204" pitchFamily="18" charset="0"/>
              </a:rPr>
              <a:t>5</a:t>
            </a:r>
            <a:r>
              <a:rPr lang="hr-HR" altLang="sr-Latn-RS" sz="2800" b="1" dirty="0">
                <a:solidFill>
                  <a:schemeClr val="accent1">
                    <a:lumMod val="50000"/>
                  </a:schemeClr>
                </a:solidFill>
                <a:latin typeface="Cambria" panose="02040503050406030204" pitchFamily="18" charset="0"/>
              </a:rPr>
              <a:t>. MENADŽMENT</a:t>
            </a:r>
          </a:p>
        </p:txBody>
      </p:sp>
      <p:sp>
        <p:nvSpPr>
          <p:cNvPr id="39939" name="Rectangle 3"/>
          <p:cNvSpPr>
            <a:spLocks noGrp="1" noChangeArrowheads="1"/>
          </p:cNvSpPr>
          <p:nvPr>
            <p:ph idx="1"/>
          </p:nvPr>
        </p:nvSpPr>
        <p:spPr>
          <a:xfrm>
            <a:off x="250825" y="1600200"/>
            <a:ext cx="6985000" cy="4530725"/>
          </a:xfrm>
        </p:spPr>
        <p:txBody>
          <a:bodyPr/>
          <a:lstStyle/>
          <a:p>
            <a:r>
              <a:rPr lang="hr-HR" altLang="sr-Latn-RS" sz="2400" dirty="0">
                <a:latin typeface="Cambria" panose="02040503050406030204" pitchFamily="18" charset="0"/>
              </a:rPr>
              <a:t>Ovo bi poglavlje projekta trebalo ponuditi sljedeće informacije:</a:t>
            </a:r>
          </a:p>
          <a:p>
            <a:pPr marL="669925" lvl="1" indent="-325438"/>
            <a:r>
              <a:rPr lang="hr-HR" altLang="sr-Latn-RS" sz="2400" dirty="0">
                <a:latin typeface="Cambria" panose="02040503050406030204" pitchFamily="18" charset="0"/>
              </a:rPr>
              <a:t>pravno-vlasnički oblik organiziranja pothvata</a:t>
            </a:r>
          </a:p>
          <a:p>
            <a:pPr marL="669925" lvl="1" indent="-325438"/>
            <a:r>
              <a:rPr lang="hr-HR" altLang="sr-Latn-RS" sz="2400" dirty="0" smtClean="0">
                <a:latin typeface="Cambria" panose="02040503050406030204" pitchFamily="18" charset="0"/>
              </a:rPr>
              <a:t>opis </a:t>
            </a:r>
            <a:r>
              <a:rPr lang="hr-HR" altLang="sr-Latn-RS" sz="2400" dirty="0">
                <a:latin typeface="Cambria" panose="02040503050406030204" pitchFamily="18" charset="0"/>
              </a:rPr>
              <a:t>i shema organizacijske strukture</a:t>
            </a:r>
          </a:p>
          <a:p>
            <a:pPr marL="669925" lvl="1" indent="-325438"/>
            <a:r>
              <a:rPr lang="hr-HR" altLang="sr-Latn-RS" sz="2400" dirty="0">
                <a:latin typeface="Cambria" panose="02040503050406030204" pitchFamily="18" charset="0"/>
              </a:rPr>
              <a:t>broj, struktura i zadaće zaposlenika – izvršitelja,</a:t>
            </a:r>
          </a:p>
          <a:p>
            <a:pPr marL="669925" lvl="1" indent="-325438"/>
            <a:r>
              <a:rPr lang="hr-HR" altLang="sr-Latn-RS" sz="2400" dirty="0">
                <a:latin typeface="Cambria" panose="02040503050406030204" pitchFamily="18" charset="0"/>
              </a:rPr>
              <a:t>zadaće i ovlasti menadžerske ekipe i sl.</a:t>
            </a:r>
          </a:p>
        </p:txBody>
      </p:sp>
    </p:spTree>
    <p:extLst>
      <p:ext uri="{BB962C8B-B14F-4D97-AF65-F5344CB8AC3E}">
        <p14:creationId xmlns:p14="http://schemas.microsoft.com/office/powerpoint/2010/main" xmlns="" val="118498234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6</a:t>
            </a:r>
            <a:r>
              <a:rPr lang="hr-HR" altLang="sr-Latn-RS" sz="2800" b="1" dirty="0">
                <a:solidFill>
                  <a:schemeClr val="accent1">
                    <a:lumMod val="50000"/>
                  </a:schemeClr>
                </a:solidFill>
                <a:latin typeface="Cambria" panose="02040503050406030204" pitchFamily="18" charset="0"/>
              </a:rPr>
              <a:t>. MARKETING</a:t>
            </a:r>
          </a:p>
        </p:txBody>
      </p:sp>
      <p:sp>
        <p:nvSpPr>
          <p:cNvPr id="40964" name="Rectangle 4"/>
          <p:cNvSpPr>
            <a:spLocks noGrp="1" noChangeArrowheads="1"/>
          </p:cNvSpPr>
          <p:nvPr>
            <p:ph idx="1"/>
          </p:nvPr>
        </p:nvSpPr>
        <p:spPr>
          <a:xfrm>
            <a:off x="457200" y="1600200"/>
            <a:ext cx="7172325" cy="4530725"/>
          </a:xfrm>
        </p:spPr>
        <p:txBody>
          <a:bodyPr/>
          <a:lstStyle/>
          <a:p>
            <a:r>
              <a:rPr lang="hr-HR" altLang="sr-Latn-RS" dirty="0">
                <a:latin typeface="Cambria" panose="02040503050406030204" pitchFamily="18" charset="0"/>
              </a:rPr>
              <a:t>svi marketinški aspekti pothvata tijekom njegova eksploatacijskog razdoblja:</a:t>
            </a:r>
          </a:p>
          <a:p>
            <a:pPr lvl="1"/>
            <a:r>
              <a:rPr lang="hr-HR" altLang="sr-Latn-RS" dirty="0">
                <a:latin typeface="Cambria" panose="02040503050406030204" pitchFamily="18" charset="0"/>
              </a:rPr>
              <a:t>praćenje i istraživanje tržišta</a:t>
            </a:r>
          </a:p>
          <a:p>
            <a:pPr lvl="1"/>
            <a:r>
              <a:rPr lang="hr-HR" altLang="sr-Latn-RS" dirty="0">
                <a:latin typeface="Cambria" panose="02040503050406030204" pitchFamily="18" charset="0"/>
              </a:rPr>
              <a:t>razvoj proizvoda ili usluga</a:t>
            </a:r>
          </a:p>
          <a:p>
            <a:pPr lvl="1"/>
            <a:r>
              <a:rPr lang="hr-HR" altLang="sr-Latn-RS" dirty="0">
                <a:latin typeface="Cambria" panose="02040503050406030204" pitchFamily="18" charset="0"/>
              </a:rPr>
              <a:t>određivanje i politika cijena</a:t>
            </a:r>
          </a:p>
          <a:p>
            <a:pPr lvl="1"/>
            <a:r>
              <a:rPr lang="hr-HR" altLang="sr-Latn-RS" dirty="0">
                <a:latin typeface="Cambria" panose="02040503050406030204" pitchFamily="18" charset="0"/>
              </a:rPr>
              <a:t>kanali nabave i prodaje (distribucija)</a:t>
            </a:r>
          </a:p>
          <a:p>
            <a:pPr lvl="1"/>
            <a:r>
              <a:rPr lang="hr-HR" altLang="sr-Latn-RS" dirty="0">
                <a:latin typeface="Cambria" panose="02040503050406030204" pitchFamily="18" charset="0"/>
              </a:rPr>
              <a:t>svi oblici promidžbe</a:t>
            </a:r>
          </a:p>
          <a:p>
            <a:endParaRPr lang="hr-HR" altLang="sr-Latn-RS" dirty="0"/>
          </a:p>
        </p:txBody>
      </p:sp>
    </p:spTree>
    <p:extLst>
      <p:ext uri="{BB962C8B-B14F-4D97-AF65-F5344CB8AC3E}">
        <p14:creationId xmlns:p14="http://schemas.microsoft.com/office/powerpoint/2010/main" xmlns="" val="22287852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7</a:t>
            </a:r>
            <a:r>
              <a:rPr lang="hr-HR" altLang="sr-Latn-RS" sz="2800" b="1" dirty="0">
                <a:solidFill>
                  <a:schemeClr val="accent1">
                    <a:lumMod val="50000"/>
                  </a:schemeClr>
                </a:solidFill>
                <a:latin typeface="Cambria" panose="02040503050406030204" pitchFamily="18" charset="0"/>
              </a:rPr>
              <a:t>. FINANCIJSKI PODACI</a:t>
            </a:r>
          </a:p>
        </p:txBody>
      </p:sp>
      <p:sp>
        <p:nvSpPr>
          <p:cNvPr id="43011" name="Rectangle 3"/>
          <p:cNvSpPr>
            <a:spLocks noGrp="1" noChangeArrowheads="1"/>
          </p:cNvSpPr>
          <p:nvPr>
            <p:ph idx="1"/>
          </p:nvPr>
        </p:nvSpPr>
        <p:spPr>
          <a:xfrm>
            <a:off x="323850" y="1268413"/>
            <a:ext cx="4968875" cy="4530725"/>
          </a:xfrm>
        </p:spPr>
        <p:txBody>
          <a:bodyPr/>
          <a:lstStyle/>
          <a:p>
            <a:pPr>
              <a:lnSpc>
                <a:spcPct val="80000"/>
              </a:lnSpc>
            </a:pPr>
            <a:r>
              <a:rPr lang="hr-HR" altLang="sr-Latn-RS" sz="1900" dirty="0">
                <a:latin typeface="Cambria" panose="02040503050406030204" pitchFamily="18" charset="0"/>
              </a:rPr>
              <a:t>niz tabličnih prikaza i objašnjenja:</a:t>
            </a:r>
          </a:p>
          <a:p>
            <a:pPr marL="669925" lvl="1" indent="-325438">
              <a:lnSpc>
                <a:spcPct val="80000"/>
              </a:lnSpc>
            </a:pPr>
            <a:r>
              <a:rPr lang="hr-HR" altLang="sr-Latn-RS" sz="1800" dirty="0">
                <a:latin typeface="Cambria" panose="02040503050406030204" pitchFamily="18" charset="0"/>
              </a:rPr>
              <a:t>potrebna ulaganja u stalna sredstva</a:t>
            </a:r>
          </a:p>
          <a:p>
            <a:pPr marL="669925" lvl="1" indent="-325438">
              <a:lnSpc>
                <a:spcPct val="80000"/>
              </a:lnSpc>
            </a:pPr>
            <a:r>
              <a:rPr lang="hr-HR" altLang="sr-Latn-RS" sz="1800" dirty="0">
                <a:latin typeface="Cambria" panose="02040503050406030204" pitchFamily="18" charset="0"/>
              </a:rPr>
              <a:t>potrebna ulaganja u trajna obrtna sredstva</a:t>
            </a:r>
          </a:p>
          <a:p>
            <a:pPr marL="669925" lvl="1" indent="-325438">
              <a:lnSpc>
                <a:spcPct val="80000"/>
              </a:lnSpc>
            </a:pPr>
            <a:r>
              <a:rPr lang="hr-HR" altLang="sr-Latn-RS" sz="1800" dirty="0">
                <a:latin typeface="Cambria" panose="02040503050406030204" pitchFamily="18" charset="0"/>
              </a:rPr>
              <a:t>izvori kapitala i terminski plan ulaganja</a:t>
            </a:r>
          </a:p>
          <a:p>
            <a:pPr marL="669925" lvl="1" indent="-325438">
              <a:lnSpc>
                <a:spcPct val="80000"/>
              </a:lnSpc>
            </a:pPr>
            <a:r>
              <a:rPr lang="hr-HR" altLang="sr-Latn-RS" sz="1800" dirty="0">
                <a:latin typeface="Cambria" panose="02040503050406030204" pitchFamily="18" charset="0"/>
              </a:rPr>
              <a:t>usklađena struktura plana ulaganja i izvora kapitala</a:t>
            </a:r>
          </a:p>
          <a:p>
            <a:pPr marL="669925" lvl="1" indent="-325438">
              <a:lnSpc>
                <a:spcPct val="80000"/>
              </a:lnSpc>
            </a:pPr>
            <a:r>
              <a:rPr lang="hr-HR" altLang="sr-Latn-RS" sz="1800" dirty="0">
                <a:latin typeface="Cambria" panose="02040503050406030204" pitchFamily="18" charset="0"/>
              </a:rPr>
              <a:t>plan otplate (amortizacije) zajmova i kredita</a:t>
            </a:r>
          </a:p>
          <a:p>
            <a:pPr marL="669925" lvl="1" indent="-325438">
              <a:lnSpc>
                <a:spcPct val="80000"/>
              </a:lnSpc>
            </a:pPr>
            <a:r>
              <a:rPr lang="hr-HR" altLang="sr-Latn-RS" sz="1800" dirty="0">
                <a:latin typeface="Cambria" panose="02040503050406030204" pitchFamily="18" charset="0"/>
              </a:rPr>
              <a:t>amortizacija i ostatak vrijednosti projekta</a:t>
            </a:r>
          </a:p>
          <a:p>
            <a:pPr marL="669925" lvl="1" indent="-325438">
              <a:lnSpc>
                <a:spcPct val="80000"/>
              </a:lnSpc>
            </a:pPr>
            <a:r>
              <a:rPr lang="hr-HR" altLang="sr-Latn-RS" sz="1800" dirty="0">
                <a:latin typeface="Cambria" panose="02040503050406030204" pitchFamily="18" charset="0"/>
              </a:rPr>
              <a:t>dinamički prikaz prihoda i rashoda</a:t>
            </a:r>
          </a:p>
          <a:p>
            <a:pPr marL="669925" lvl="1" indent="-325438">
              <a:lnSpc>
                <a:spcPct val="80000"/>
              </a:lnSpc>
            </a:pPr>
            <a:r>
              <a:rPr lang="hr-HR" altLang="sr-Latn-RS" sz="1800" dirty="0">
                <a:latin typeface="Cambria" panose="02040503050406030204" pitchFamily="18" charset="0"/>
              </a:rPr>
              <a:t>dinamički prikaz dobiti – gubitka</a:t>
            </a:r>
          </a:p>
          <a:p>
            <a:pPr marL="669925" lvl="1" indent="-325438">
              <a:lnSpc>
                <a:spcPct val="80000"/>
              </a:lnSpc>
            </a:pPr>
            <a:r>
              <a:rPr lang="hr-HR" altLang="sr-Latn-RS" sz="1800" dirty="0">
                <a:latin typeface="Cambria" panose="02040503050406030204" pitchFamily="18" charset="0"/>
              </a:rPr>
              <a:t>dinamički prikaz ekonomskih tijekova</a:t>
            </a:r>
          </a:p>
          <a:p>
            <a:pPr marL="669925" lvl="1" indent="-325438">
              <a:lnSpc>
                <a:spcPct val="80000"/>
              </a:lnSpc>
            </a:pPr>
            <a:r>
              <a:rPr lang="hr-HR" altLang="sr-Latn-RS" sz="1800" dirty="0">
                <a:latin typeface="Cambria" panose="02040503050406030204" pitchFamily="18" charset="0"/>
              </a:rPr>
              <a:t>dinamički prikaz financijskih tijekova</a:t>
            </a:r>
          </a:p>
          <a:p>
            <a:pPr marL="669925" lvl="1" indent="-325438">
              <a:lnSpc>
                <a:spcPct val="80000"/>
              </a:lnSpc>
            </a:pPr>
            <a:r>
              <a:rPr lang="hr-HR" altLang="sr-Latn-RS" sz="1800" dirty="0">
                <a:latin typeface="Cambria" panose="02040503050406030204" pitchFamily="18" charset="0"/>
              </a:rPr>
              <a:t>dinamički prikaz bilance i drugih financijskih podataka</a:t>
            </a:r>
          </a:p>
          <a:p>
            <a:pPr>
              <a:lnSpc>
                <a:spcPct val="80000"/>
              </a:lnSpc>
            </a:pPr>
            <a:endParaRPr lang="hr-HR" altLang="sr-Latn-RS" sz="1900" dirty="0"/>
          </a:p>
        </p:txBody>
      </p:sp>
    </p:spTree>
    <p:extLst>
      <p:ext uri="{BB962C8B-B14F-4D97-AF65-F5344CB8AC3E}">
        <p14:creationId xmlns:p14="http://schemas.microsoft.com/office/powerpoint/2010/main" xmlns="" val="12057926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8</a:t>
            </a:r>
            <a:r>
              <a:rPr lang="hr-HR" altLang="sr-Latn-RS" sz="2800" b="1" dirty="0">
                <a:solidFill>
                  <a:schemeClr val="accent1">
                    <a:lumMod val="50000"/>
                  </a:schemeClr>
                </a:solidFill>
                <a:latin typeface="Cambria" panose="02040503050406030204" pitchFamily="18" charset="0"/>
              </a:rPr>
              <a:t>. OCJENA UČINKOVITOSTI</a:t>
            </a:r>
          </a:p>
        </p:txBody>
      </p:sp>
      <p:sp>
        <p:nvSpPr>
          <p:cNvPr id="44035" name="Rectangle 3"/>
          <p:cNvSpPr>
            <a:spLocks noGrp="1" noChangeArrowheads="1"/>
          </p:cNvSpPr>
          <p:nvPr>
            <p:ph idx="1"/>
          </p:nvPr>
        </p:nvSpPr>
        <p:spPr/>
        <p:txBody>
          <a:bodyPr/>
          <a:lstStyle/>
          <a:p>
            <a:pPr>
              <a:lnSpc>
                <a:spcPct val="90000"/>
              </a:lnSpc>
            </a:pPr>
            <a:r>
              <a:rPr lang="hr-HR" altLang="sr-Latn-RS" sz="2400" dirty="0">
                <a:latin typeface="Cambria" panose="02040503050406030204" pitchFamily="18" charset="0"/>
              </a:rPr>
              <a:t>daje relevantne statičke i dinamičke pokazatelje buduće učinkovitosti poduzetničkog pothvata, posebice prema metodama:</a:t>
            </a:r>
          </a:p>
          <a:p>
            <a:pPr marL="669925" lvl="1" indent="-325438">
              <a:lnSpc>
                <a:spcPct val="90000"/>
              </a:lnSpc>
            </a:pPr>
            <a:r>
              <a:rPr lang="hr-HR" altLang="sr-Latn-RS" sz="2200" dirty="0">
                <a:latin typeface="Cambria" panose="02040503050406030204" pitchFamily="18" charset="0"/>
              </a:rPr>
              <a:t>razdoblje ili rok povrata</a:t>
            </a:r>
          </a:p>
          <a:p>
            <a:pPr marL="669925" lvl="1" indent="-325438">
              <a:lnSpc>
                <a:spcPct val="90000"/>
              </a:lnSpc>
            </a:pPr>
            <a:r>
              <a:rPr lang="hr-HR" altLang="sr-Latn-RS" sz="2200" dirty="0">
                <a:latin typeface="Cambria" panose="02040503050406030204" pitchFamily="18" charset="0"/>
              </a:rPr>
              <a:t>godišnju stopu prinosa</a:t>
            </a:r>
          </a:p>
          <a:p>
            <a:pPr marL="669925" lvl="1" indent="-325438">
              <a:lnSpc>
                <a:spcPct val="90000"/>
              </a:lnSpc>
            </a:pPr>
            <a:r>
              <a:rPr lang="hr-HR" altLang="sr-Latn-RS" sz="2200" dirty="0">
                <a:latin typeface="Cambria" panose="02040503050406030204" pitchFamily="18" charset="0"/>
              </a:rPr>
              <a:t>pravilo palca</a:t>
            </a:r>
          </a:p>
          <a:p>
            <a:pPr marL="669925" lvl="1" indent="-325438">
              <a:lnSpc>
                <a:spcPct val="90000"/>
              </a:lnSpc>
            </a:pPr>
            <a:r>
              <a:rPr lang="hr-HR" altLang="sr-Latn-RS" sz="2200" dirty="0">
                <a:latin typeface="Cambria" panose="02040503050406030204" pitchFamily="18" charset="0"/>
              </a:rPr>
              <a:t>prag profitabilnosti ili točku pokrića</a:t>
            </a:r>
          </a:p>
          <a:p>
            <a:pPr marL="669925" lvl="1" indent="-325438">
              <a:lnSpc>
                <a:spcPct val="90000"/>
              </a:lnSpc>
            </a:pPr>
            <a:r>
              <a:rPr lang="hr-HR" altLang="sr-Latn-RS" sz="2200" dirty="0">
                <a:latin typeface="Cambria" panose="02040503050406030204" pitchFamily="18" charset="0"/>
              </a:rPr>
              <a:t>analizu likvidnosti</a:t>
            </a:r>
          </a:p>
          <a:p>
            <a:pPr marL="669925" lvl="1" indent="-325438">
              <a:lnSpc>
                <a:spcPct val="90000"/>
              </a:lnSpc>
            </a:pPr>
            <a:r>
              <a:rPr lang="hr-HR" altLang="sr-Latn-RS" sz="2200" dirty="0">
                <a:latin typeface="Cambria" panose="02040503050406030204" pitchFamily="18" charset="0"/>
              </a:rPr>
              <a:t>čistu sadašnju vrijednost</a:t>
            </a:r>
          </a:p>
          <a:p>
            <a:pPr marL="669925" lvl="1" indent="-325438">
              <a:lnSpc>
                <a:spcPct val="90000"/>
              </a:lnSpc>
            </a:pPr>
            <a:r>
              <a:rPr lang="hr-HR" altLang="sr-Latn-RS" sz="2200" dirty="0">
                <a:latin typeface="Cambria" panose="02040503050406030204" pitchFamily="18" charset="0"/>
              </a:rPr>
              <a:t>internu stopu profitabilnosti</a:t>
            </a:r>
          </a:p>
          <a:p>
            <a:pPr marL="669925" lvl="1" indent="-325438">
              <a:lnSpc>
                <a:spcPct val="90000"/>
              </a:lnSpc>
            </a:pPr>
            <a:r>
              <a:rPr lang="hr-HR" altLang="sr-Latn-RS" sz="2200" dirty="0">
                <a:latin typeface="Cambria" panose="02040503050406030204" pitchFamily="18" charset="0"/>
              </a:rPr>
              <a:t>prosječnu stopu profitabilnosti</a:t>
            </a:r>
          </a:p>
          <a:p>
            <a:pPr marL="669925" lvl="1" indent="-325438">
              <a:lnSpc>
                <a:spcPct val="90000"/>
              </a:lnSpc>
            </a:pPr>
            <a:r>
              <a:rPr lang="hr-HR" altLang="sr-Latn-RS" sz="2200" dirty="0">
                <a:latin typeface="Cambria" panose="02040503050406030204" pitchFamily="18" charset="0"/>
              </a:rPr>
              <a:t>analizu osjetljivosti i druge prema potrebi</a:t>
            </a:r>
          </a:p>
          <a:p>
            <a:pPr>
              <a:lnSpc>
                <a:spcPct val="90000"/>
              </a:lnSpc>
            </a:pPr>
            <a:endParaRPr lang="hr-HR" altLang="sr-Latn-RS" sz="2400" dirty="0"/>
          </a:p>
        </p:txBody>
      </p:sp>
    </p:spTree>
    <p:extLst>
      <p:ext uri="{BB962C8B-B14F-4D97-AF65-F5344CB8AC3E}">
        <p14:creationId xmlns:p14="http://schemas.microsoft.com/office/powerpoint/2010/main" xmlns="" val="16910084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9</a:t>
            </a:r>
            <a:r>
              <a:rPr lang="hr-HR" altLang="sr-Latn-RS" sz="2800" b="1" dirty="0">
                <a:solidFill>
                  <a:schemeClr val="accent1">
                    <a:lumMod val="50000"/>
                  </a:schemeClr>
                </a:solidFill>
                <a:latin typeface="Cambria" panose="02040503050406030204" pitchFamily="18" charset="0"/>
              </a:rPr>
              <a:t>. DODACI I PRILOZI</a:t>
            </a:r>
          </a:p>
        </p:txBody>
      </p:sp>
      <p:sp>
        <p:nvSpPr>
          <p:cNvPr id="55299" name="Rectangle 3"/>
          <p:cNvSpPr>
            <a:spLocks noGrp="1" noChangeArrowheads="1"/>
          </p:cNvSpPr>
          <p:nvPr>
            <p:ph idx="1"/>
          </p:nvPr>
        </p:nvSpPr>
        <p:spPr>
          <a:xfrm>
            <a:off x="179388" y="1628775"/>
            <a:ext cx="8229600" cy="4530725"/>
          </a:xfrm>
        </p:spPr>
        <p:txBody>
          <a:bodyPr/>
          <a:lstStyle/>
          <a:p>
            <a:pPr>
              <a:lnSpc>
                <a:spcPct val="90000"/>
              </a:lnSpc>
            </a:pPr>
            <a:r>
              <a:rPr lang="hr-HR" altLang="sr-Latn-RS" sz="2400" dirty="0">
                <a:latin typeface="Cambria" panose="02040503050406030204" pitchFamily="18" charset="0"/>
              </a:rPr>
              <a:t>popratna dokumentacija koja se odnosi na pojedine dijelove i poglavlja poduzetničkog projekta ili pak dopunjuje temeljni tekst:</a:t>
            </a:r>
          </a:p>
          <a:p>
            <a:pPr marL="669925" lvl="1" indent="-325438">
              <a:lnSpc>
                <a:spcPct val="90000"/>
              </a:lnSpc>
            </a:pPr>
            <a:r>
              <a:rPr lang="hr-HR" altLang="sr-Latn-RS" sz="2400" dirty="0">
                <a:latin typeface="Cambria" panose="02040503050406030204" pitchFamily="18" charset="0"/>
              </a:rPr>
              <a:t>fotografije, skice, tablice, sheme, grafikoni, nacrti</a:t>
            </a:r>
          </a:p>
          <a:p>
            <a:pPr marL="669925" lvl="1" indent="-325438">
              <a:lnSpc>
                <a:spcPct val="90000"/>
              </a:lnSpc>
            </a:pPr>
            <a:r>
              <a:rPr lang="hr-HR" altLang="sr-Latn-RS" sz="2400" dirty="0">
                <a:latin typeface="Cambria" panose="02040503050406030204" pitchFamily="18" charset="0"/>
              </a:rPr>
              <a:t>(pred)ugovori i pisma (dobavljača, kupaca, </a:t>
            </a:r>
            <a:br>
              <a:rPr lang="hr-HR" altLang="sr-Latn-RS" sz="2400" dirty="0">
                <a:latin typeface="Cambria" panose="02040503050406030204" pitchFamily="18" charset="0"/>
              </a:rPr>
            </a:br>
            <a:r>
              <a:rPr lang="hr-HR" altLang="sr-Latn-RS" sz="2400" dirty="0">
                <a:latin typeface="Cambria" panose="02040503050406030204" pitchFamily="18" charset="0"/>
              </a:rPr>
              <a:t>distributera, izvođača radova, podugovarača, </a:t>
            </a:r>
            <a:br>
              <a:rPr lang="hr-HR" altLang="sr-Latn-RS" sz="2400" dirty="0">
                <a:latin typeface="Cambria" panose="02040503050406030204" pitchFamily="18" charset="0"/>
              </a:rPr>
            </a:br>
            <a:r>
              <a:rPr lang="hr-HR" altLang="sr-Latn-RS" sz="2400" dirty="0">
                <a:latin typeface="Cambria" panose="02040503050406030204" pitchFamily="18" charset="0"/>
              </a:rPr>
              <a:t>menadžera, državnih institucija i ustanova)</a:t>
            </a:r>
          </a:p>
          <a:p>
            <a:pPr marL="669925" lvl="1" indent="-325438">
              <a:lnSpc>
                <a:spcPct val="90000"/>
              </a:lnSpc>
            </a:pPr>
            <a:r>
              <a:rPr lang="hr-HR" altLang="sr-Latn-RS" sz="2400" dirty="0">
                <a:latin typeface="Cambria" panose="02040503050406030204" pitchFamily="18" charset="0"/>
              </a:rPr>
              <a:t>cjenici, prospekti i katalozi</a:t>
            </a:r>
          </a:p>
          <a:p>
            <a:pPr marL="669925" lvl="1" indent="-325438">
              <a:lnSpc>
                <a:spcPct val="90000"/>
              </a:lnSpc>
            </a:pPr>
            <a:r>
              <a:rPr lang="hr-HR" altLang="sr-Latn-RS" sz="2400" dirty="0">
                <a:latin typeface="Cambria" panose="02040503050406030204" pitchFamily="18" charset="0"/>
              </a:rPr>
              <a:t>stručne ekspertize, redakture, mišljenja, </a:t>
            </a:r>
            <a:br>
              <a:rPr lang="hr-HR" altLang="sr-Latn-RS" sz="2400" dirty="0">
                <a:latin typeface="Cambria" panose="02040503050406030204" pitchFamily="18" charset="0"/>
              </a:rPr>
            </a:br>
            <a:r>
              <a:rPr lang="hr-HR" altLang="sr-Latn-RS" sz="2400" dirty="0">
                <a:latin typeface="Cambria" panose="02040503050406030204" pitchFamily="18" charset="0"/>
              </a:rPr>
              <a:t>recenzije i sl.</a:t>
            </a:r>
          </a:p>
          <a:p>
            <a:pPr marL="669925" lvl="1" indent="-325438">
              <a:lnSpc>
                <a:spcPct val="90000"/>
              </a:lnSpc>
            </a:pPr>
            <a:endParaRPr lang="hr-HR" altLang="sr-Latn-RS" sz="2400" dirty="0"/>
          </a:p>
        </p:txBody>
      </p:sp>
      <p:pic>
        <p:nvPicPr>
          <p:cNvPr id="553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850" y="4797425"/>
            <a:ext cx="1666875"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66623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hr-HR" altLang="sr-Latn-RS" sz="2800" b="1" dirty="0">
                <a:solidFill>
                  <a:schemeClr val="accent1">
                    <a:lumMod val="50000"/>
                  </a:schemeClr>
                </a:solidFill>
                <a:latin typeface="Cambria" panose="02040503050406030204" pitchFamily="18" charset="0"/>
              </a:rPr>
              <a:t>ŠTO ČINI PODUZETNIČKI PROJEKT (PLAN) DOBRIM?</a:t>
            </a:r>
          </a:p>
        </p:txBody>
      </p:sp>
      <p:sp>
        <p:nvSpPr>
          <p:cNvPr id="56323" name="Rectangle 3"/>
          <p:cNvSpPr>
            <a:spLocks noGrp="1" noChangeArrowheads="1"/>
          </p:cNvSpPr>
          <p:nvPr>
            <p:ph idx="1"/>
          </p:nvPr>
        </p:nvSpPr>
        <p:spPr/>
        <p:txBody>
          <a:bodyPr>
            <a:normAutofit lnSpcReduction="10000"/>
          </a:bodyPr>
          <a:lstStyle/>
          <a:p>
            <a:pPr>
              <a:lnSpc>
                <a:spcPct val="80000"/>
              </a:lnSpc>
            </a:pPr>
            <a:r>
              <a:rPr lang="hr-HR" altLang="sr-Latn-RS" sz="2400" dirty="0">
                <a:latin typeface="Cambria" panose="02040503050406030204" pitchFamily="18" charset="0"/>
              </a:rPr>
              <a:t>JEDNOSTAVNOST</a:t>
            </a:r>
          </a:p>
          <a:p>
            <a:pPr marL="669925" lvl="1" indent="-325438">
              <a:lnSpc>
                <a:spcPct val="80000"/>
              </a:lnSpc>
            </a:pPr>
            <a:r>
              <a:rPr lang="hr-HR" altLang="sr-Latn-RS" sz="2200" dirty="0">
                <a:latin typeface="Cambria" panose="02040503050406030204" pitchFamily="18" charset="0"/>
              </a:rPr>
              <a:t>Da li je lako razumljiv i provediv, iznosi li sadržaj jednostavno i praktično?</a:t>
            </a:r>
          </a:p>
          <a:p>
            <a:pPr>
              <a:lnSpc>
                <a:spcPct val="80000"/>
              </a:lnSpc>
            </a:pPr>
            <a:r>
              <a:rPr lang="hr-HR" altLang="sr-Latn-RS" sz="2400" dirty="0">
                <a:latin typeface="Cambria" panose="02040503050406030204" pitchFamily="18" charset="0"/>
              </a:rPr>
              <a:t>KONKRETNOST</a:t>
            </a:r>
          </a:p>
          <a:p>
            <a:pPr marL="669925" lvl="1" indent="-325438">
              <a:lnSpc>
                <a:spcPct val="80000"/>
              </a:lnSpc>
            </a:pPr>
            <a:r>
              <a:rPr lang="hr-HR" altLang="sr-Latn-RS" sz="2200" dirty="0">
                <a:latin typeface="Cambria" panose="02040503050406030204" pitchFamily="18" charset="0"/>
              </a:rPr>
              <a:t>Da li su mu ciljevi konkretni i mjerljivi?</a:t>
            </a:r>
          </a:p>
          <a:p>
            <a:pPr marL="669925" lvl="1" indent="-325438">
              <a:lnSpc>
                <a:spcPct val="80000"/>
              </a:lnSpc>
            </a:pPr>
            <a:r>
              <a:rPr lang="hr-HR" altLang="sr-Latn-RS" sz="2200" dirty="0">
                <a:latin typeface="Cambria" panose="02040503050406030204" pitchFamily="18" charset="0"/>
              </a:rPr>
              <a:t>Uključuje li konkretne radnje i aktivnosti, datume njihovog završetka i sredstva potrebna za to?</a:t>
            </a:r>
          </a:p>
          <a:p>
            <a:pPr>
              <a:lnSpc>
                <a:spcPct val="80000"/>
              </a:lnSpc>
            </a:pPr>
            <a:r>
              <a:rPr lang="hr-HR" altLang="sr-Latn-RS" sz="2400" dirty="0">
                <a:latin typeface="Cambria" panose="02040503050406030204" pitchFamily="18" charset="0"/>
              </a:rPr>
              <a:t>REALISTIČOST</a:t>
            </a:r>
          </a:p>
          <a:p>
            <a:pPr marL="669925" lvl="1" indent="-325438">
              <a:lnSpc>
                <a:spcPct val="80000"/>
              </a:lnSpc>
            </a:pPr>
            <a:r>
              <a:rPr lang="hr-HR" altLang="sr-Latn-RS" sz="2200" dirty="0">
                <a:latin typeface="Cambria" panose="02040503050406030204" pitchFamily="18" charset="0"/>
              </a:rPr>
              <a:t>Koliko su planovi prodaje, troškovi, rokovi realno procijenjeni?</a:t>
            </a:r>
          </a:p>
          <a:p>
            <a:pPr marL="669925" lvl="1" indent="-325438">
              <a:lnSpc>
                <a:spcPct val="80000"/>
              </a:lnSpc>
            </a:pPr>
            <a:r>
              <a:rPr lang="hr-HR" altLang="sr-Latn-RS" sz="2200" dirty="0">
                <a:latin typeface="Cambria" panose="02040503050406030204" pitchFamily="18" charset="0"/>
              </a:rPr>
              <a:t>OPREZ! Ništa ne remeti realizaciju pothvata kao nerealni ciljevi.</a:t>
            </a:r>
          </a:p>
          <a:p>
            <a:pPr>
              <a:lnSpc>
                <a:spcPct val="80000"/>
              </a:lnSpc>
            </a:pPr>
            <a:r>
              <a:rPr lang="hr-HR" altLang="sr-Latn-RS" sz="2400" dirty="0">
                <a:latin typeface="Cambria" panose="02040503050406030204" pitchFamily="18" charset="0"/>
              </a:rPr>
              <a:t>POTPUNOST</a:t>
            </a:r>
          </a:p>
          <a:p>
            <a:pPr marL="669925" lvl="1" indent="-325438">
              <a:lnSpc>
                <a:spcPct val="80000"/>
              </a:lnSpc>
            </a:pPr>
            <a:r>
              <a:rPr lang="hr-HR" altLang="sr-Latn-RS" sz="2200" dirty="0">
                <a:latin typeface="Cambria" panose="02040503050406030204" pitchFamily="18" charset="0"/>
              </a:rPr>
              <a:t>Uključuje li sve bitne elemente?</a:t>
            </a:r>
          </a:p>
          <a:p>
            <a:pPr marL="669925" lvl="1" indent="-325438">
              <a:lnSpc>
                <a:spcPct val="80000"/>
              </a:lnSpc>
            </a:pPr>
            <a:endParaRPr lang="hr-HR" altLang="sr-Latn-RS" sz="2200" dirty="0"/>
          </a:p>
          <a:p>
            <a:pPr marL="669925" lvl="1" indent="-325438">
              <a:lnSpc>
                <a:spcPct val="80000"/>
              </a:lnSpc>
            </a:pPr>
            <a:endParaRPr lang="hr-HR" altLang="sr-Latn-RS" sz="2200" dirty="0"/>
          </a:p>
        </p:txBody>
      </p:sp>
    </p:spTree>
    <p:extLst>
      <p:ext uri="{BB962C8B-B14F-4D97-AF65-F5344CB8AC3E}">
        <p14:creationId xmlns:p14="http://schemas.microsoft.com/office/powerpoint/2010/main" xmlns="" val="167909430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476250"/>
            <a:ext cx="8229600" cy="720725"/>
          </a:xfrm>
        </p:spPr>
        <p:txBody>
          <a:bodyPr>
            <a:normAutofit fontScale="90000"/>
          </a:bodyPr>
          <a:lstStyle/>
          <a:p>
            <a:r>
              <a:rPr lang="hr-HR" altLang="sr-Latn-RS" dirty="0">
                <a:solidFill>
                  <a:schemeClr val="accent1">
                    <a:lumMod val="50000"/>
                  </a:schemeClr>
                </a:solidFill>
                <a:cs typeface="Times New Roman" pitchFamily="18" charset="0"/>
              </a:rPr>
              <a:t> </a:t>
            </a:r>
            <a:r>
              <a:rPr lang="hr-HR" altLang="sr-Latn-RS" sz="2800" b="1" dirty="0">
                <a:solidFill>
                  <a:schemeClr val="accent1">
                    <a:lumMod val="50000"/>
                  </a:schemeClr>
                </a:solidFill>
                <a:latin typeface="Cambria" panose="02040503050406030204" pitchFamily="18" charset="0"/>
                <a:cs typeface="Times New Roman" pitchFamily="18" charset="0"/>
              </a:rPr>
              <a:t>PREZENTACIJA PROJEKTA</a:t>
            </a:r>
            <a:r>
              <a:rPr lang="en-GB" altLang="sr-Latn-RS" sz="2800" b="1" dirty="0">
                <a:solidFill>
                  <a:schemeClr val="accent1">
                    <a:lumMod val="50000"/>
                  </a:schemeClr>
                </a:solidFill>
                <a:latin typeface="Cambria" panose="02040503050406030204" pitchFamily="18" charset="0"/>
              </a:rPr>
              <a:t> </a:t>
            </a:r>
            <a:endParaRPr lang="hr-HR" altLang="sr-Latn-RS" sz="2800" b="1" dirty="0">
              <a:solidFill>
                <a:schemeClr val="accent1">
                  <a:lumMod val="50000"/>
                </a:schemeClr>
              </a:solidFill>
              <a:latin typeface="Cambria" panose="02040503050406030204" pitchFamily="18" charset="0"/>
            </a:endParaRPr>
          </a:p>
        </p:txBody>
      </p:sp>
      <p:sp>
        <p:nvSpPr>
          <p:cNvPr id="57347" name="Rectangle 3"/>
          <p:cNvSpPr>
            <a:spLocks noGrp="1" noChangeArrowheads="1"/>
          </p:cNvSpPr>
          <p:nvPr>
            <p:ph idx="1"/>
          </p:nvPr>
        </p:nvSpPr>
        <p:spPr>
          <a:xfrm>
            <a:off x="685800" y="1484313"/>
            <a:ext cx="7772400" cy="4383087"/>
          </a:xfrm>
        </p:spPr>
        <p:txBody>
          <a:bodyPr/>
          <a:lstStyle/>
          <a:p>
            <a:pPr algn="ctr">
              <a:lnSpc>
                <a:spcPct val="90000"/>
              </a:lnSpc>
              <a:buFont typeface="Wingdings" pitchFamily="2" charset="2"/>
              <a:buNone/>
            </a:pPr>
            <a:r>
              <a:rPr lang="hr-HR" altLang="sr-Latn-RS" sz="2700" b="1" i="1" dirty="0">
                <a:latin typeface="Cambria" panose="02040503050406030204" pitchFamily="18" charset="0"/>
                <a:cs typeface="Times New Roman" pitchFamily="18" charset="0"/>
              </a:rPr>
              <a:t>Nikada nećete dobiti drugu prigodu za </a:t>
            </a:r>
            <a:endParaRPr lang="hr-HR" altLang="sr-Latn-RS" sz="2700" b="1" i="1" dirty="0">
              <a:latin typeface="Cambria" panose="02040503050406030204" pitchFamily="18" charset="0"/>
            </a:endParaRPr>
          </a:p>
          <a:p>
            <a:pPr algn="ctr">
              <a:lnSpc>
                <a:spcPct val="90000"/>
              </a:lnSpc>
              <a:buFont typeface="Wingdings" pitchFamily="2" charset="2"/>
              <a:buNone/>
            </a:pPr>
            <a:r>
              <a:rPr lang="hr-HR" altLang="sr-Latn-RS" sz="2700" b="1" i="1" dirty="0">
                <a:latin typeface="Cambria" panose="02040503050406030204" pitchFamily="18" charset="0"/>
                <a:cs typeface="Times New Roman" pitchFamily="18" charset="0"/>
              </a:rPr>
              <a:t>ostaviti dobar prvi dojam.</a:t>
            </a:r>
            <a:r>
              <a:rPr lang="en-GB" altLang="sr-Latn-RS" sz="2700" dirty="0">
                <a:latin typeface="Cambria" panose="02040503050406030204" pitchFamily="18" charset="0"/>
              </a:rPr>
              <a:t> </a:t>
            </a:r>
            <a:endParaRPr lang="hr-HR" altLang="sr-Latn-RS" sz="2700" dirty="0">
              <a:latin typeface="Cambria" panose="02040503050406030204" pitchFamily="18" charset="0"/>
            </a:endParaRPr>
          </a:p>
          <a:p>
            <a:pPr algn="ctr">
              <a:lnSpc>
                <a:spcPct val="90000"/>
              </a:lnSpc>
              <a:buFont typeface="Wingdings" pitchFamily="2" charset="2"/>
              <a:buNone/>
            </a:pPr>
            <a:endParaRPr lang="hr-HR" altLang="sr-Latn-RS" sz="2700" dirty="0">
              <a:latin typeface="Cambria" panose="02040503050406030204" pitchFamily="18" charset="0"/>
            </a:endParaRPr>
          </a:p>
          <a:p>
            <a:pPr>
              <a:lnSpc>
                <a:spcPct val="90000"/>
              </a:lnSpc>
            </a:pPr>
            <a:r>
              <a:rPr lang="hr-HR" altLang="sr-Latn-RS" sz="2700" b="1" dirty="0">
                <a:latin typeface="Cambria" panose="02040503050406030204" pitchFamily="18" charset="0"/>
                <a:cs typeface="Times New Roman" pitchFamily="18" charset="0"/>
              </a:rPr>
              <a:t>VRIJEME JE NOVAC</a:t>
            </a:r>
            <a:r>
              <a:rPr lang="hr-HR" altLang="sr-Latn-RS" sz="2700" b="1" dirty="0">
                <a:latin typeface="Cambria" panose="02040503050406030204" pitchFamily="18" charset="0"/>
              </a:rPr>
              <a:t> </a:t>
            </a:r>
          </a:p>
          <a:p>
            <a:pPr>
              <a:lnSpc>
                <a:spcPct val="90000"/>
              </a:lnSpc>
            </a:pPr>
            <a:r>
              <a:rPr lang="hr-HR" altLang="sr-Latn-RS" sz="2700" b="1" dirty="0">
                <a:latin typeface="Cambria" panose="02040503050406030204" pitchFamily="18" charset="0"/>
                <a:cs typeface="Times New Roman" pitchFamily="18" charset="0"/>
              </a:rPr>
              <a:t>ZANIMLJIVE INFORMACIJE</a:t>
            </a:r>
            <a:r>
              <a:rPr lang="en-GB" altLang="sr-Latn-RS" sz="2700" b="1" dirty="0">
                <a:latin typeface="Cambria" panose="02040503050406030204" pitchFamily="18" charset="0"/>
              </a:rPr>
              <a:t> </a:t>
            </a:r>
            <a:endParaRPr lang="hr-HR" altLang="sr-Latn-RS" sz="2700" b="1" dirty="0">
              <a:latin typeface="Cambria" panose="02040503050406030204" pitchFamily="18" charset="0"/>
            </a:endParaRPr>
          </a:p>
          <a:p>
            <a:pPr>
              <a:lnSpc>
                <a:spcPct val="90000"/>
              </a:lnSpc>
            </a:pPr>
            <a:r>
              <a:rPr lang="hr-HR" altLang="sr-Latn-RS" sz="2700" b="1" dirty="0" smtClean="0">
                <a:latin typeface="Cambria" panose="02040503050406030204" pitchFamily="18" charset="0"/>
                <a:cs typeface="Times New Roman" pitchFamily="18" charset="0"/>
              </a:rPr>
              <a:t>RELEVANTNE INFORMACIJE </a:t>
            </a:r>
            <a:endParaRPr lang="hr-HR" altLang="sr-Latn-RS" sz="2700" b="1" dirty="0">
              <a:latin typeface="Cambria" panose="02040503050406030204" pitchFamily="18" charset="0"/>
            </a:endParaRPr>
          </a:p>
          <a:p>
            <a:pPr>
              <a:lnSpc>
                <a:spcPct val="90000"/>
              </a:lnSpc>
            </a:pPr>
            <a:r>
              <a:rPr lang="hr-HR" altLang="sr-Latn-RS" sz="2700" b="1" dirty="0">
                <a:latin typeface="Cambria" panose="02040503050406030204" pitchFamily="18" charset="0"/>
                <a:cs typeface="Times New Roman" pitchFamily="18" charset="0"/>
              </a:rPr>
              <a:t>AKO SUMNJATE U </a:t>
            </a:r>
            <a:r>
              <a:rPr lang="hr-HR" altLang="sr-Latn-RS" sz="2700" b="1" dirty="0" smtClean="0">
                <a:latin typeface="Cambria" panose="02040503050406030204" pitchFamily="18" charset="0"/>
                <a:cs typeface="Times New Roman" pitchFamily="18" charset="0"/>
              </a:rPr>
              <a:t>SEBE… </a:t>
            </a:r>
            <a:r>
              <a:rPr lang="hr-HR" altLang="sr-Latn-RS" sz="2700" b="1" dirty="0">
                <a:latin typeface="Cambria" panose="02040503050406030204" pitchFamily="18" charset="0"/>
                <a:cs typeface="Times New Roman" pitchFamily="18" charset="0"/>
              </a:rPr>
              <a:t>PRONAĐITE DOBRU ZAMJENU  </a:t>
            </a:r>
            <a:endParaRPr lang="en-GB" altLang="sr-Latn-RS" sz="27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val="25439631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919162"/>
          </a:xfrm>
        </p:spPr>
        <p:txBody>
          <a:bodyPr>
            <a:normAutofit/>
          </a:bodyPr>
          <a:lstStyle/>
          <a:p>
            <a:pPr eaLnBrk="1" hangingPunct="1">
              <a:defRPr/>
            </a:pPr>
            <a:r>
              <a:rPr lang="hr-HR" altLang="sr-Latn-RS" sz="2400" b="1" dirty="0" smtClean="0">
                <a:solidFill>
                  <a:schemeClr val="accent1">
                    <a:lumMod val="50000"/>
                  </a:schemeClr>
                </a:solidFill>
                <a:latin typeface="Cambria" panose="02040503050406030204" pitchFamily="18" charset="0"/>
              </a:rPr>
              <a:t>Platno poslovnog modela/</a:t>
            </a:r>
            <a:r>
              <a:rPr lang="hr-HR" altLang="sr-Latn-RS" sz="2400" b="1" dirty="0" err="1" smtClean="0">
                <a:solidFill>
                  <a:schemeClr val="accent1">
                    <a:lumMod val="50000"/>
                  </a:schemeClr>
                </a:solidFill>
                <a:latin typeface="Cambria" panose="02040503050406030204" pitchFamily="18" charset="0"/>
              </a:rPr>
              <a:t>Business</a:t>
            </a:r>
            <a:r>
              <a:rPr lang="hr-HR" altLang="sr-Latn-RS" sz="2400" b="1" dirty="0" smtClean="0">
                <a:solidFill>
                  <a:schemeClr val="accent1">
                    <a:lumMod val="50000"/>
                  </a:schemeClr>
                </a:solidFill>
                <a:latin typeface="Cambria" panose="02040503050406030204" pitchFamily="18" charset="0"/>
              </a:rPr>
              <a:t> Model </a:t>
            </a:r>
            <a:r>
              <a:rPr lang="hr-HR" altLang="sr-Latn-RS" sz="2400" b="1" dirty="0" err="1" smtClean="0">
                <a:solidFill>
                  <a:schemeClr val="accent1">
                    <a:lumMod val="50000"/>
                  </a:schemeClr>
                </a:solidFill>
                <a:latin typeface="Cambria" panose="02040503050406030204" pitchFamily="18" charset="0"/>
              </a:rPr>
              <a:t>Canvas</a:t>
            </a:r>
            <a:endParaRPr lang="hr-HR" altLang="sr-Latn-RS" sz="2400" b="1" dirty="0" smtClean="0">
              <a:solidFill>
                <a:schemeClr val="accent1">
                  <a:lumMod val="50000"/>
                </a:schemeClr>
              </a:solidFill>
              <a:latin typeface="Cambria" panose="02040503050406030204" pitchFamily="18" charset="0"/>
            </a:endParaRPr>
          </a:p>
        </p:txBody>
      </p:sp>
      <p:sp>
        <p:nvSpPr>
          <p:cNvPr id="32771" name="Rectangle 3"/>
          <p:cNvSpPr>
            <a:spLocks noGrp="1" noChangeArrowheads="1"/>
          </p:cNvSpPr>
          <p:nvPr>
            <p:ph idx="1"/>
          </p:nvPr>
        </p:nvSpPr>
        <p:spPr>
          <a:xfrm>
            <a:off x="179388" y="1341438"/>
            <a:ext cx="8507412" cy="4789487"/>
          </a:xfrm>
        </p:spPr>
        <p:txBody>
          <a:bodyPr>
            <a:normAutofit/>
          </a:bodyPr>
          <a:lstStyle/>
          <a:p>
            <a:pPr>
              <a:defRPr/>
            </a:pPr>
            <a:r>
              <a:rPr lang="hr-HR" altLang="sr-Latn-RS" sz="2400" dirty="0" err="1" smtClean="0">
                <a:latin typeface="Cambria" panose="02040503050406030204" pitchFamily="18" charset="0"/>
              </a:rPr>
              <a:t>Alexander</a:t>
            </a:r>
            <a:r>
              <a:rPr lang="hr-HR" altLang="sr-Latn-RS" sz="2400" dirty="0" smtClean="0">
                <a:latin typeface="Cambria" panose="02040503050406030204" pitchFamily="18" charset="0"/>
              </a:rPr>
              <a:t> </a:t>
            </a:r>
            <a:r>
              <a:rPr lang="hr-HR" altLang="sr-Latn-RS" sz="2400" dirty="0" err="1" smtClean="0">
                <a:latin typeface="Cambria" panose="02040503050406030204" pitchFamily="18" charset="0"/>
              </a:rPr>
              <a:t>Osterwalder</a:t>
            </a:r>
            <a:r>
              <a:rPr lang="hr-HR" altLang="sr-Latn-RS" sz="2400" dirty="0" smtClean="0">
                <a:latin typeface="Cambria" panose="02040503050406030204" pitchFamily="18" charset="0"/>
              </a:rPr>
              <a:t> predstavio je model 2009. god</a:t>
            </a:r>
          </a:p>
          <a:p>
            <a:pPr>
              <a:defRPr/>
            </a:pPr>
            <a:r>
              <a:rPr lang="hr-HR" altLang="sr-Latn-RS" sz="2400" dirty="0" smtClean="0">
                <a:latin typeface="Cambria" panose="02040503050406030204" pitchFamily="18" charset="0"/>
              </a:rPr>
              <a:t>9 elemenata platna poslovnog modela opisuju 4 ključna područja poslovanja: kupce, ponudu, infrastrukturu i financijsku održivost</a:t>
            </a:r>
          </a:p>
          <a:p>
            <a:pPr>
              <a:defRPr/>
            </a:pPr>
            <a:r>
              <a:rPr lang="hr-HR" altLang="sr-Latn-RS" sz="2400" dirty="0" smtClean="0">
                <a:latin typeface="Cambria" panose="02040503050406030204" pitchFamily="18" charset="0"/>
              </a:rPr>
              <a:t>Platno omogućuje „crtanje i pričanje naše priče”: tko su ljudi za koje stvaramo vrijednosti (proizvodimo proizvod ili oblikujemo uslugu), kako će kupci uspostavljati vezu s nama, odnosno kako ćemo im isporučivati vrijednost (proizvode/usluge), što moramo znati i činiti, kako ćemo zarađivati, kako i u kojem trenutku nastaju troškovi i </a:t>
            </a:r>
            <a:r>
              <a:rPr lang="hr-HR" altLang="sr-Latn-RS" sz="2400" dirty="0" err="1" smtClean="0">
                <a:latin typeface="Cambria" panose="02040503050406030204" pitchFamily="18" charset="0"/>
              </a:rPr>
              <a:t>sl</a:t>
            </a:r>
            <a:r>
              <a:rPr lang="hr-HR" altLang="sr-Latn-RS" sz="2400" dirty="0" smtClean="0">
                <a:latin typeface="Cambria" panose="02040503050406030204" pitchFamily="18" charset="0"/>
              </a:rPr>
              <a:t>…</a:t>
            </a:r>
          </a:p>
        </p:txBody>
      </p:sp>
    </p:spTree>
    <p:extLst>
      <p:ext uri="{BB962C8B-B14F-4D97-AF65-F5344CB8AC3E}">
        <p14:creationId xmlns:p14="http://schemas.microsoft.com/office/powerpoint/2010/main" xmlns="" val="370089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solidFill>
                  <a:schemeClr val="accent1">
                    <a:lumMod val="50000"/>
                  </a:schemeClr>
                </a:solidFill>
                <a:latin typeface="Cambria" panose="02040503050406030204" pitchFamily="18" charset="0"/>
              </a:rPr>
              <a:t>Bogatstvo nazivlja</a:t>
            </a:r>
            <a:endParaRPr lang="hr-HR" sz="2800" b="1" dirty="0">
              <a:solidFill>
                <a:schemeClr val="accent1">
                  <a:lumMod val="50000"/>
                </a:schemeClr>
              </a:solidFill>
              <a:latin typeface="Cambria" panose="02040503050406030204" pitchFamily="18" charset="0"/>
            </a:endParaRPr>
          </a:p>
        </p:txBody>
      </p:sp>
      <p:sp>
        <p:nvSpPr>
          <p:cNvPr id="3" name="Content Placeholder 2"/>
          <p:cNvSpPr>
            <a:spLocks noGrp="1"/>
          </p:cNvSpPr>
          <p:nvPr>
            <p:ph idx="1"/>
          </p:nvPr>
        </p:nvSpPr>
        <p:spPr/>
        <p:txBody>
          <a:bodyPr/>
          <a:lstStyle/>
          <a:p>
            <a:r>
              <a:rPr lang="hr-HR" altLang="sr-Latn-RS" sz="2400" i="1" dirty="0" err="1">
                <a:latin typeface="Cambria" panose="02040503050406030204" pitchFamily="18" charset="0"/>
              </a:rPr>
              <a:t>business</a:t>
            </a:r>
            <a:r>
              <a:rPr lang="hr-HR" altLang="sr-Latn-RS" sz="2400" i="1" dirty="0">
                <a:latin typeface="Cambria" panose="02040503050406030204" pitchFamily="18" charset="0"/>
              </a:rPr>
              <a:t> plan</a:t>
            </a:r>
          </a:p>
          <a:p>
            <a:r>
              <a:rPr lang="hr-HR" altLang="sr-Latn-RS" sz="2400" dirty="0">
                <a:latin typeface="Cambria" panose="02040503050406030204" pitchFamily="18" charset="0"/>
              </a:rPr>
              <a:t>poslovni plan</a:t>
            </a:r>
          </a:p>
          <a:p>
            <a:r>
              <a:rPr lang="hr-HR" altLang="sr-Latn-RS" sz="2400" dirty="0">
                <a:latin typeface="Cambria" panose="02040503050406030204" pitchFamily="18" charset="0"/>
              </a:rPr>
              <a:t>investicijski program </a:t>
            </a:r>
          </a:p>
          <a:p>
            <a:r>
              <a:rPr lang="hr-HR" altLang="sr-Latn-RS" sz="2400" dirty="0">
                <a:latin typeface="Cambria" panose="02040503050406030204" pitchFamily="18" charset="0"/>
              </a:rPr>
              <a:t>investicijska studija, </a:t>
            </a:r>
            <a:r>
              <a:rPr lang="hr-HR" altLang="sr-Latn-RS" sz="2400" dirty="0" smtClean="0">
                <a:latin typeface="Cambria" panose="02040503050406030204" pitchFamily="18" charset="0"/>
              </a:rPr>
              <a:t>investicijski elaborat</a:t>
            </a:r>
            <a:endParaRPr lang="hr-HR" altLang="sr-Latn-RS" sz="2400" dirty="0">
              <a:latin typeface="Cambria" panose="02040503050406030204" pitchFamily="18" charset="0"/>
            </a:endParaRPr>
          </a:p>
          <a:p>
            <a:r>
              <a:rPr lang="hr-HR" altLang="sr-Latn-RS" sz="2400" dirty="0">
                <a:latin typeface="Cambria" panose="02040503050406030204" pitchFamily="18" charset="0"/>
              </a:rPr>
              <a:t>biznis-plan</a:t>
            </a:r>
          </a:p>
          <a:p>
            <a:r>
              <a:rPr lang="hr-HR" altLang="sr-Latn-RS" sz="2400" dirty="0">
                <a:latin typeface="Cambria" panose="02040503050406030204" pitchFamily="18" charset="0"/>
              </a:rPr>
              <a:t>poduzetnički projekt</a:t>
            </a:r>
          </a:p>
          <a:p>
            <a:pPr marL="0" indent="0">
              <a:buNone/>
            </a:pPr>
            <a:endParaRPr lang="hr-HR" dirty="0"/>
          </a:p>
        </p:txBody>
      </p:sp>
    </p:spTree>
    <p:extLst>
      <p:ext uri="{BB962C8B-B14F-4D97-AF65-F5344CB8AC3E}">
        <p14:creationId xmlns:p14="http://schemas.microsoft.com/office/powerpoint/2010/main" xmlns="" val="427233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xmlns="" val="4113212668"/>
              </p:ext>
            </p:extLst>
          </p:nvPr>
        </p:nvGraphicFramePr>
        <p:xfrm>
          <a:off x="611560" y="1196752"/>
          <a:ext cx="7560840" cy="5256584"/>
        </p:xfrm>
        <a:graphic>
          <a:graphicData uri="http://schemas.openxmlformats.org/presentationml/2006/ole">
            <p:oleObj spid="_x0000_s1030" name="Document" r:id="rId3" imgW="5898849" imgH="4604523" progId="">
              <p:embed/>
            </p:oleObj>
          </a:graphicData>
        </a:graphic>
      </p:graphicFrame>
    </p:spTree>
    <p:extLst>
      <p:ext uri="{BB962C8B-B14F-4D97-AF65-F5344CB8AC3E}">
        <p14:creationId xmlns:p14="http://schemas.microsoft.com/office/powerpoint/2010/main" xmlns="" val="428743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solidFill>
                  <a:schemeClr val="accent1">
                    <a:lumMod val="50000"/>
                  </a:schemeClr>
                </a:solidFill>
                <a:latin typeface="Cambria" panose="02040503050406030204" pitchFamily="18" charset="0"/>
              </a:rPr>
              <a:t>Definicija</a:t>
            </a:r>
            <a:endParaRPr lang="hr-HR" sz="2800" b="1" dirty="0">
              <a:solidFill>
                <a:schemeClr val="accent1">
                  <a:lumMod val="50000"/>
                </a:schemeClr>
              </a:solidFill>
              <a:latin typeface="Cambria" panose="02040503050406030204" pitchFamily="18" charset="0"/>
            </a:endParaRPr>
          </a:p>
        </p:txBody>
      </p:sp>
      <p:sp>
        <p:nvSpPr>
          <p:cNvPr id="3" name="Content Placeholder 2"/>
          <p:cNvSpPr>
            <a:spLocks noGrp="1"/>
          </p:cNvSpPr>
          <p:nvPr>
            <p:ph idx="1"/>
          </p:nvPr>
        </p:nvSpPr>
        <p:spPr/>
        <p:txBody>
          <a:bodyPr/>
          <a:lstStyle/>
          <a:p>
            <a:pPr marL="0" indent="0" algn="just">
              <a:buNone/>
            </a:pPr>
            <a:r>
              <a:rPr lang="hr-HR" altLang="sr-Latn-RS" sz="2400" dirty="0">
                <a:solidFill>
                  <a:srgbClr val="000000"/>
                </a:solidFill>
                <a:effectLst>
                  <a:outerShdw blurRad="38100" dist="38100" dir="2700000" algn="tl">
                    <a:srgbClr val="FFFFFF"/>
                  </a:outerShdw>
                </a:effectLst>
                <a:latin typeface="Cambria" panose="02040503050406030204" pitchFamily="18" charset="0"/>
              </a:rPr>
              <a:t>Poduzetnički projekt je strukturirani dokument u pisanom </a:t>
            </a:r>
            <a:r>
              <a:rPr lang="hr-HR" altLang="sr-Latn-RS" sz="2400" dirty="0" smtClean="0">
                <a:solidFill>
                  <a:srgbClr val="000000"/>
                </a:solidFill>
                <a:effectLst>
                  <a:outerShdw blurRad="38100" dist="38100" dir="2700000" algn="tl">
                    <a:srgbClr val="FFFFFF"/>
                  </a:outerShdw>
                </a:effectLst>
                <a:latin typeface="Cambria" panose="02040503050406030204" pitchFamily="18" charset="0"/>
              </a:rPr>
              <a:t>obliku </a:t>
            </a:r>
            <a:r>
              <a:rPr lang="hr-HR" altLang="sr-Latn-RS" sz="2400" dirty="0">
                <a:solidFill>
                  <a:srgbClr val="000000"/>
                </a:solidFill>
                <a:effectLst>
                  <a:outerShdw blurRad="38100" dist="38100" dir="2700000" algn="tl">
                    <a:srgbClr val="FFFFFF"/>
                  </a:outerShdw>
                </a:effectLst>
                <a:latin typeface="Cambria" panose="02040503050406030204" pitchFamily="18" charset="0"/>
              </a:rPr>
              <a:t>koji odgovara na sva pitanja u svezi s planiranjem, pokretanjem, financiranjem, organiziranjem, vođenjem, razvijanjem i kontrolom poduzetničkoga </a:t>
            </a:r>
            <a:r>
              <a:rPr lang="hr-HR" altLang="sr-Latn-RS" sz="2400" dirty="0" smtClean="0">
                <a:solidFill>
                  <a:srgbClr val="000000"/>
                </a:solidFill>
                <a:effectLst>
                  <a:outerShdw blurRad="38100" dist="38100" dir="2700000" algn="tl">
                    <a:srgbClr val="FFFFFF"/>
                  </a:outerShdw>
                </a:effectLst>
                <a:latin typeface="Cambria" panose="02040503050406030204" pitchFamily="18" charset="0"/>
              </a:rPr>
              <a:t>poduhvata</a:t>
            </a:r>
            <a:r>
              <a:rPr lang="hr-HR" altLang="sr-Latn-RS" sz="2400" i="1" dirty="0" smtClean="0">
                <a:solidFill>
                  <a:srgbClr val="000000"/>
                </a:solidFill>
                <a:effectLst>
                  <a:outerShdw blurRad="38100" dist="38100" dir="2700000" algn="tl">
                    <a:srgbClr val="FFFFFF"/>
                  </a:outerShdw>
                </a:effectLst>
                <a:latin typeface="Cambria" panose="02040503050406030204" pitchFamily="18" charset="0"/>
              </a:rPr>
              <a:t> </a:t>
            </a:r>
            <a:r>
              <a:rPr lang="hr-HR" altLang="sr-Latn-RS" sz="2400" dirty="0">
                <a:solidFill>
                  <a:srgbClr val="000000"/>
                </a:solidFill>
                <a:effectLst>
                  <a:outerShdw blurRad="38100" dist="38100" dir="2700000" algn="tl">
                    <a:srgbClr val="FFFFFF"/>
                  </a:outerShdw>
                </a:effectLst>
                <a:latin typeface="Cambria" panose="02040503050406030204" pitchFamily="18" charset="0"/>
              </a:rPr>
              <a:t>tijekom njegova životnoga vijeka, odnosno kroz razdoblje </a:t>
            </a:r>
            <a:r>
              <a:rPr lang="hr-HR" altLang="sr-Latn-RS" sz="2400" dirty="0" smtClean="0">
                <a:solidFill>
                  <a:srgbClr val="000000"/>
                </a:solidFill>
                <a:effectLst>
                  <a:outerShdw blurRad="38100" dist="38100" dir="2700000" algn="tl">
                    <a:srgbClr val="FFFFFF"/>
                  </a:outerShdw>
                </a:effectLst>
                <a:latin typeface="Cambria" panose="02040503050406030204" pitchFamily="18" charset="0"/>
              </a:rPr>
              <a:t>aktivizacije (pokretanja poslovnog poduhvata) </a:t>
            </a:r>
            <a:r>
              <a:rPr lang="hr-HR" altLang="sr-Latn-RS" sz="2400" dirty="0">
                <a:solidFill>
                  <a:srgbClr val="000000"/>
                </a:solidFill>
                <a:effectLst>
                  <a:outerShdw blurRad="38100" dist="38100" dir="2700000" algn="tl">
                    <a:srgbClr val="FFFFFF"/>
                  </a:outerShdw>
                </a:effectLst>
                <a:latin typeface="Cambria" panose="02040503050406030204" pitchFamily="18" charset="0"/>
              </a:rPr>
              <a:t>i tijekom razdoblja </a:t>
            </a:r>
            <a:r>
              <a:rPr lang="hr-HR" altLang="sr-Latn-RS" sz="2400" dirty="0" smtClean="0">
                <a:solidFill>
                  <a:srgbClr val="000000"/>
                </a:solidFill>
                <a:effectLst>
                  <a:outerShdw blurRad="38100" dist="38100" dir="2700000" algn="tl">
                    <a:srgbClr val="FFFFFF"/>
                  </a:outerShdw>
                </a:effectLst>
                <a:latin typeface="Cambria" panose="02040503050406030204" pitchFamily="18" charset="0"/>
              </a:rPr>
              <a:t>eksploatacije (poslovanja novoosnovanog poslovnog subjekta). </a:t>
            </a:r>
            <a:endParaRPr lang="hr-HR" altLang="sr-Latn-RS" sz="2400" dirty="0">
              <a:solidFill>
                <a:srgbClr val="000000"/>
              </a:solidFill>
              <a:effectLst>
                <a:outerShdw blurRad="38100" dist="38100" dir="2700000" algn="tl">
                  <a:srgbClr val="FFFFFF"/>
                </a:outerShdw>
              </a:effectLst>
              <a:latin typeface="Cambria" panose="02040503050406030204" pitchFamily="18" charset="0"/>
            </a:endParaRPr>
          </a:p>
          <a:p>
            <a:pPr marL="0" indent="0">
              <a:buNone/>
            </a:pPr>
            <a:endParaRPr lang="hr-HR" dirty="0"/>
          </a:p>
        </p:txBody>
      </p:sp>
    </p:spTree>
    <p:extLst>
      <p:ext uri="{BB962C8B-B14F-4D97-AF65-F5344CB8AC3E}">
        <p14:creationId xmlns:p14="http://schemas.microsoft.com/office/powerpoint/2010/main" xmlns="" val="310712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0750" y="-19171"/>
            <a:ext cx="1966190" cy="23594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0894" y="-19171"/>
            <a:ext cx="1819275"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5151" y="4412630"/>
            <a:ext cx="2507300" cy="1662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5" y="1560949"/>
            <a:ext cx="1940493" cy="3419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6815" y="2495429"/>
            <a:ext cx="1823354" cy="1917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90750" y="2630610"/>
            <a:ext cx="2133600"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5"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1"/>
            <a:ext cx="2190750" cy="26306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6"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46" y="2630611"/>
            <a:ext cx="2190750" cy="2085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7" name="Picture 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12451" y="4973174"/>
            <a:ext cx="2362200" cy="1913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8" name="Picture 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30169" y="0"/>
            <a:ext cx="3013831"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9" name="Picture 1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4954" y="4716587"/>
            <a:ext cx="2343150" cy="217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30" name="Picture 1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66968" y="4773735"/>
            <a:ext cx="2466975" cy="2057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31" name="Picture 15"/>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868144" y="1844824"/>
            <a:ext cx="1598860"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7344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260648"/>
            <a:ext cx="8229600" cy="738336"/>
          </a:xfrm>
        </p:spPr>
        <p:txBody>
          <a:bodyPr>
            <a:normAutofit/>
          </a:bodyPr>
          <a:lstStyle/>
          <a:p>
            <a:r>
              <a:rPr lang="hr-HR" altLang="sr-Latn-RS" sz="2800" b="1" dirty="0">
                <a:solidFill>
                  <a:schemeClr val="accent1">
                    <a:lumMod val="50000"/>
                  </a:schemeClr>
                </a:solidFill>
                <a:latin typeface="Cambria" panose="02040503050406030204" pitchFamily="18" charset="0"/>
                <a:cs typeface="Times New Roman" pitchFamily="18" charset="0"/>
              </a:rPr>
              <a:t>Temeljna pitanja </a:t>
            </a:r>
            <a:r>
              <a:rPr lang="hr-HR" altLang="sr-Latn-RS" sz="2800" b="1" dirty="0" smtClean="0">
                <a:solidFill>
                  <a:schemeClr val="accent1">
                    <a:lumMod val="50000"/>
                  </a:schemeClr>
                </a:solidFill>
                <a:latin typeface="Cambria" panose="02040503050406030204" pitchFamily="18" charset="0"/>
                <a:cs typeface="Times New Roman" pitchFamily="18" charset="0"/>
              </a:rPr>
              <a:t>u </a:t>
            </a:r>
            <a:r>
              <a:rPr lang="hr-HR" altLang="sr-Latn-RS" sz="2800" b="1" dirty="0">
                <a:solidFill>
                  <a:schemeClr val="accent1">
                    <a:lumMod val="50000"/>
                  </a:schemeClr>
                </a:solidFill>
                <a:latin typeface="Cambria" panose="02040503050406030204" pitchFamily="18" charset="0"/>
                <a:cs typeface="Times New Roman" pitchFamily="18" charset="0"/>
              </a:rPr>
              <a:t>svezi </a:t>
            </a:r>
            <a:r>
              <a:rPr lang="hr-HR" altLang="sr-Latn-RS" sz="2800" b="1" dirty="0">
                <a:solidFill>
                  <a:schemeClr val="accent1">
                    <a:lumMod val="50000"/>
                  </a:schemeClr>
                </a:solidFill>
                <a:latin typeface="Cambria" panose="02040503050406030204" pitchFamily="18" charset="0"/>
              </a:rPr>
              <a:t>izrade</a:t>
            </a:r>
            <a:r>
              <a:rPr lang="hr-HR" altLang="sr-Latn-RS" sz="2800" b="1" dirty="0">
                <a:solidFill>
                  <a:schemeClr val="accent1">
                    <a:lumMod val="50000"/>
                  </a:schemeClr>
                </a:solidFill>
                <a:latin typeface="Cambria" panose="02040503050406030204" pitchFamily="18" charset="0"/>
                <a:cs typeface="Times New Roman" pitchFamily="18" charset="0"/>
              </a:rPr>
              <a:t> poslovnog plana</a:t>
            </a:r>
            <a:r>
              <a:rPr lang="en-GB" altLang="sr-Latn-RS" sz="2800" dirty="0">
                <a:solidFill>
                  <a:schemeClr val="accent1">
                    <a:lumMod val="50000"/>
                  </a:schemeClr>
                </a:solidFill>
                <a:latin typeface="Cambria" panose="02040503050406030204" pitchFamily="18" charset="0"/>
              </a:rPr>
              <a:t> </a:t>
            </a:r>
            <a:endParaRPr lang="hr-HR" altLang="sr-Latn-RS" sz="2800" dirty="0">
              <a:solidFill>
                <a:schemeClr val="accent1">
                  <a:lumMod val="50000"/>
                </a:schemeClr>
              </a:solidFill>
              <a:latin typeface="Cambria" panose="02040503050406030204" pitchFamily="18" charset="0"/>
            </a:endParaRPr>
          </a:p>
        </p:txBody>
      </p:sp>
      <p:sp>
        <p:nvSpPr>
          <p:cNvPr id="15363" name="Rectangle 3"/>
          <p:cNvSpPr>
            <a:spLocks noGrp="1" noChangeArrowheads="1"/>
          </p:cNvSpPr>
          <p:nvPr>
            <p:ph idx="1"/>
          </p:nvPr>
        </p:nvSpPr>
        <p:spPr/>
        <p:txBody>
          <a:bodyPr/>
          <a:lstStyle/>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ciljeve usuglasili s </a:t>
            </a:r>
            <a:r>
              <a:rPr lang="hr-HR" altLang="sr-Latn-RS" sz="2500" dirty="0" smtClean="0">
                <a:latin typeface="Cambria" panose="02040503050406030204" pitchFamily="18" charset="0"/>
                <a:cs typeface="Times New Roman" pitchFamily="18" charset="0"/>
              </a:rPr>
              <a:t>vašom vizijom i </a:t>
            </a:r>
            <a:r>
              <a:rPr lang="hr-HR" altLang="sr-Latn-RS" sz="2500" dirty="0">
                <a:latin typeface="Cambria" panose="02040503050406030204" pitchFamily="18" charset="0"/>
                <a:cs typeface="Times New Roman" pitchFamily="18" charset="0"/>
              </a:rPr>
              <a:t>misijom?</a:t>
            </a:r>
            <a:r>
              <a:rPr lang="en-GB" altLang="sr-Latn-RS" sz="2500" dirty="0">
                <a:latin typeface="Cambria" panose="02040503050406030204"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Možete li izdvojiti vaše glavne prednosti?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pripravni suočiti se s iznenađenjima?</a:t>
            </a:r>
            <a:r>
              <a:rPr lang="en-GB" altLang="sr-Latn-RS" sz="2500" dirty="0">
                <a:latin typeface="Cambria" panose="02040503050406030204" pitchFamily="18" charset="0"/>
                <a:cs typeface="Times New Roman"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identificirali vaše kupce ili potrošače?</a:t>
            </a:r>
            <a:r>
              <a:rPr lang="en-GB" altLang="sr-Latn-RS" sz="2500" dirty="0">
                <a:latin typeface="Cambria" panose="02040503050406030204" pitchFamily="18" charset="0"/>
                <a:cs typeface="Times New Roman"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ušli u trag vašim konkurentima?</a:t>
            </a:r>
            <a:r>
              <a:rPr lang="en-GB" altLang="sr-Latn-RS" sz="2500" dirty="0">
                <a:latin typeface="Cambria" panose="02040503050406030204" pitchFamily="18" charset="0"/>
                <a:cs typeface="Times New Roman"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svjesni vaših slabosti ?</a:t>
            </a:r>
            <a:r>
              <a:rPr lang="en-GB" altLang="sr-Latn-RS" sz="2500" dirty="0">
                <a:latin typeface="Cambria" panose="02040503050406030204" pitchFamily="18" charset="0"/>
                <a:cs typeface="Times New Roman"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 li vaša strategija smislena i logična?</a:t>
            </a:r>
            <a:r>
              <a:rPr lang="en-GB" altLang="sr-Latn-RS" sz="2500" dirty="0">
                <a:latin typeface="Cambria" panose="02040503050406030204"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Možete li stati iza vaših </a:t>
            </a:r>
            <a:r>
              <a:rPr lang="hr-HR" altLang="sr-Latn-RS" sz="2500" dirty="0" smtClean="0">
                <a:latin typeface="Cambria" panose="02040503050406030204" pitchFamily="18" charset="0"/>
                <a:cs typeface="Times New Roman" pitchFamily="18" charset="0"/>
              </a:rPr>
              <a:t>financijskih projekcija?</a:t>
            </a:r>
            <a:r>
              <a:rPr lang="en-GB" altLang="sr-Latn-RS" sz="2500" dirty="0" smtClean="0">
                <a:latin typeface="Cambria" panose="02040503050406030204"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Jeste li doista spremni za promjene?</a:t>
            </a:r>
            <a:r>
              <a:rPr lang="en-GB" altLang="sr-Latn-RS" sz="2500" dirty="0">
                <a:latin typeface="Cambria" panose="02040503050406030204" pitchFamily="18" charset="0"/>
              </a:rPr>
              <a:t> </a:t>
            </a:r>
            <a:endParaRPr lang="hr-HR" altLang="sr-Latn-RS" sz="2500" dirty="0">
              <a:latin typeface="Cambria" panose="02040503050406030204" pitchFamily="18" charset="0"/>
            </a:endParaRPr>
          </a:p>
          <a:p>
            <a:pPr marL="533400" indent="-533400">
              <a:lnSpc>
                <a:spcPct val="90000"/>
              </a:lnSpc>
              <a:buFontTx/>
              <a:buAutoNum type="arabicPeriod"/>
            </a:pPr>
            <a:r>
              <a:rPr lang="hr-HR" altLang="sr-Latn-RS" sz="2500" dirty="0">
                <a:latin typeface="Cambria" panose="02040503050406030204" pitchFamily="18" charset="0"/>
                <a:cs typeface="Times New Roman" pitchFamily="18" charset="0"/>
              </a:rPr>
              <a:t>Je li vaš plan jasan, koncizan i stvaran? </a:t>
            </a:r>
            <a:endParaRPr lang="en-GB" altLang="sr-Latn-RS" sz="2500" dirty="0">
              <a:latin typeface="Cambria" panose="02040503050406030204" pitchFamily="18" charset="0"/>
              <a:cs typeface="Times New Roman" pitchFamily="18" charset="0"/>
            </a:endParaRPr>
          </a:p>
        </p:txBody>
      </p:sp>
      <p:pic>
        <p:nvPicPr>
          <p:cNvPr id="15364" name="Picture 4" descr="PE0145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950" y="3141663"/>
            <a:ext cx="1666875" cy="2663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11197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hr-HR" altLang="sr-Latn-RS" sz="2800" b="1" dirty="0">
                <a:solidFill>
                  <a:schemeClr val="accent1">
                    <a:lumMod val="50000"/>
                  </a:schemeClr>
                </a:solidFill>
                <a:latin typeface="Cambria" panose="02040503050406030204" pitchFamily="18" charset="0"/>
              </a:rPr>
              <a:t>Neke od kardinalnih pogrešaka pri izradi poslovnog plana</a:t>
            </a:r>
            <a:r>
              <a:rPr lang="en-GB" altLang="sr-Latn-RS" sz="2800" dirty="0">
                <a:solidFill>
                  <a:schemeClr val="accent1">
                    <a:lumMod val="50000"/>
                  </a:schemeClr>
                </a:solidFill>
                <a:latin typeface="Cambria" panose="02040503050406030204" pitchFamily="18" charset="0"/>
              </a:rPr>
              <a:t> </a:t>
            </a:r>
            <a:endParaRPr lang="hr-HR" altLang="sr-Latn-RS" sz="2800" dirty="0">
              <a:solidFill>
                <a:schemeClr val="accent1">
                  <a:lumMod val="50000"/>
                </a:schemeClr>
              </a:solidFill>
              <a:latin typeface="Cambria" panose="02040503050406030204" pitchFamily="18" charset="0"/>
            </a:endParaRPr>
          </a:p>
        </p:txBody>
      </p:sp>
      <p:sp>
        <p:nvSpPr>
          <p:cNvPr id="16387" name="Rectangle 3"/>
          <p:cNvSpPr>
            <a:spLocks noGrp="1" noChangeArrowheads="1"/>
          </p:cNvSpPr>
          <p:nvPr>
            <p:ph idx="1"/>
          </p:nvPr>
        </p:nvSpPr>
        <p:spPr>
          <a:xfrm>
            <a:off x="250825" y="1628775"/>
            <a:ext cx="8229600" cy="4530725"/>
          </a:xfrm>
        </p:spPr>
        <p:txBody>
          <a:bodyPr/>
          <a:lstStyle/>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Krenuli ste od sasvim krivih pretpostavki.</a:t>
            </a:r>
            <a:r>
              <a:rPr lang="en-GB" altLang="sr-Latn-RS" sz="2400" dirty="0">
                <a:latin typeface="Cambria" panose="02040503050406030204" pitchFamily="18" charset="0"/>
              </a:rPr>
              <a:t> </a:t>
            </a:r>
            <a:endParaRPr lang="hr-HR" altLang="sr-Latn-RS" sz="2400" dirty="0">
              <a:latin typeface="Cambria" panose="02040503050406030204"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Niste uskladili vaše </a:t>
            </a:r>
            <a:r>
              <a:rPr lang="hr-HR" altLang="sr-Latn-RS" sz="2400" dirty="0" smtClean="0">
                <a:latin typeface="Cambria" panose="02040503050406030204" pitchFamily="18" charset="0"/>
                <a:cs typeface="Times New Roman" pitchFamily="18" charset="0"/>
              </a:rPr>
              <a:t>želje </a:t>
            </a:r>
            <a:r>
              <a:rPr lang="hr-HR" altLang="sr-Latn-RS" sz="2400" dirty="0">
                <a:latin typeface="Cambria" panose="02040503050406030204" pitchFamily="18" charset="0"/>
                <a:cs typeface="Times New Roman" pitchFamily="18" charset="0"/>
              </a:rPr>
              <a:t>s mogućnostima.</a:t>
            </a:r>
            <a:r>
              <a:rPr lang="en-GB" altLang="sr-Latn-RS" sz="2400" dirty="0">
                <a:latin typeface="Cambria" panose="02040503050406030204" pitchFamily="18" charset="0"/>
              </a:rPr>
              <a:t> </a:t>
            </a:r>
            <a:endParaRPr lang="hr-HR" altLang="sr-Latn-RS" sz="2400" dirty="0">
              <a:latin typeface="Cambria" panose="02040503050406030204"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Naknadno identificirate vaše kupce i potrošače.</a:t>
            </a:r>
            <a:r>
              <a:rPr lang="en-GB" altLang="sr-Latn-RS" sz="2400" dirty="0">
                <a:latin typeface="Cambria" panose="02040503050406030204" pitchFamily="18" charset="0"/>
              </a:rPr>
              <a:t> </a:t>
            </a:r>
            <a:endParaRPr lang="hr-HR" altLang="sr-Latn-RS" sz="2400" dirty="0">
              <a:latin typeface="Cambria" panose="02040503050406030204"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Podcijenili ste svoje izravne konkurente.</a:t>
            </a:r>
            <a:r>
              <a:rPr lang="en-GB" altLang="sr-Latn-RS" sz="2400" dirty="0">
                <a:latin typeface="Cambria" panose="02040503050406030204" pitchFamily="18" charset="0"/>
              </a:rPr>
              <a:t> </a:t>
            </a:r>
            <a:endParaRPr lang="hr-HR" altLang="sr-Latn-RS" sz="2400" dirty="0">
              <a:latin typeface="Cambria" panose="02040503050406030204"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Ignorirate vlastite objektivne vrijednosti i snage.</a:t>
            </a:r>
            <a:endParaRPr lang="en-GB" altLang="sr-Latn-RS" sz="2400" dirty="0">
              <a:latin typeface="Cambria" panose="02040503050406030204" pitchFamily="18" charset="0"/>
              <a:cs typeface="Times New Roman"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Loše ste procijenili financijske aspekte projekta.</a:t>
            </a:r>
            <a:r>
              <a:rPr lang="en-GB" altLang="sr-Latn-RS" sz="2400" dirty="0">
                <a:latin typeface="Cambria" panose="02040503050406030204" pitchFamily="18" charset="0"/>
              </a:rPr>
              <a:t> </a:t>
            </a:r>
            <a:endParaRPr lang="hr-HR" altLang="sr-Latn-RS" sz="2400" dirty="0">
              <a:latin typeface="Cambria" panose="02040503050406030204" pitchFamily="18" charset="0"/>
            </a:endParaRPr>
          </a:p>
          <a:p>
            <a:pPr marL="533400" indent="-533400">
              <a:lnSpc>
                <a:spcPct val="90000"/>
              </a:lnSpc>
              <a:buFontTx/>
              <a:buAutoNum type="arabicPeriod"/>
            </a:pPr>
            <a:r>
              <a:rPr lang="hr-HR" altLang="sr-Latn-RS" sz="2400" dirty="0">
                <a:latin typeface="Cambria" panose="02040503050406030204" pitchFamily="18" charset="0"/>
                <a:cs typeface="Times New Roman" pitchFamily="18" charset="0"/>
              </a:rPr>
              <a:t>Zaboravili ste na motivaciju i  nagrade zaposlenika.</a:t>
            </a:r>
            <a:r>
              <a:rPr lang="en-GB" altLang="sr-Latn-RS" sz="2400" dirty="0">
                <a:latin typeface="Cambria" panose="02040503050406030204" pitchFamily="18" charset="0"/>
              </a:rPr>
              <a:t> </a:t>
            </a: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V="1">
            <a:off x="5940425" y="5229225"/>
            <a:ext cx="3203575" cy="143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07017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hr-HR" altLang="sr-Latn-RS" sz="2800" b="1" dirty="0">
                <a:solidFill>
                  <a:schemeClr val="accent1">
                    <a:lumMod val="50000"/>
                  </a:schemeClr>
                </a:solidFill>
                <a:latin typeface="Cambria" panose="02040503050406030204" pitchFamily="18" charset="0"/>
              </a:rPr>
              <a:t>Ž</a:t>
            </a:r>
            <a:r>
              <a:rPr lang="hr-HR" altLang="sr-Latn-RS" sz="2800" b="1" dirty="0" smtClean="0">
                <a:solidFill>
                  <a:schemeClr val="accent1">
                    <a:lumMod val="50000"/>
                  </a:schemeClr>
                </a:solidFill>
                <a:latin typeface="Cambria" panose="02040503050406030204" pitchFamily="18" charset="0"/>
              </a:rPr>
              <a:t>ivotni vijek projekta</a:t>
            </a:r>
            <a:endParaRPr lang="hr-HR" altLang="sr-Latn-RS" sz="2800" b="1" dirty="0">
              <a:solidFill>
                <a:schemeClr val="accent1">
                  <a:lumMod val="50000"/>
                </a:schemeClr>
              </a:solidFill>
              <a:latin typeface="Cambria" panose="02040503050406030204" pitchFamily="18" charset="0"/>
            </a:endParaRPr>
          </a:p>
        </p:txBody>
      </p:sp>
      <p:sp>
        <p:nvSpPr>
          <p:cNvPr id="17411" name="Rectangle 3"/>
          <p:cNvSpPr>
            <a:spLocks noGrp="1" noChangeArrowheads="1"/>
          </p:cNvSpPr>
          <p:nvPr>
            <p:ph idx="1"/>
          </p:nvPr>
        </p:nvSpPr>
        <p:spPr/>
        <p:txBody>
          <a:bodyPr/>
          <a:lstStyle/>
          <a:p>
            <a:pPr>
              <a:lnSpc>
                <a:spcPct val="90000"/>
              </a:lnSpc>
            </a:pPr>
            <a:r>
              <a:rPr lang="hr-HR" altLang="sr-Latn-RS" sz="2400" dirty="0">
                <a:latin typeface="Cambria" panose="02040503050406030204" pitchFamily="18" charset="0"/>
              </a:rPr>
              <a:t>AKTIVIZACIJSKO RAZDOBLJE </a:t>
            </a:r>
          </a:p>
          <a:p>
            <a:pPr marL="669925" lvl="1" indent="-325438">
              <a:lnSpc>
                <a:spcPct val="90000"/>
              </a:lnSpc>
            </a:pPr>
            <a:r>
              <a:rPr lang="hr-HR" altLang="sr-Latn-RS" sz="2200" dirty="0" smtClean="0">
                <a:latin typeface="Cambria" panose="02040503050406030204" pitchFamily="18" charset="0"/>
              </a:rPr>
              <a:t>vrijeme </a:t>
            </a:r>
            <a:r>
              <a:rPr lang="hr-HR" altLang="sr-Latn-RS" sz="2200" dirty="0">
                <a:latin typeface="Cambria" panose="02040503050406030204" pitchFamily="18" charset="0"/>
              </a:rPr>
              <a:t>tijekom kojega obavljamo ulaganje, investiranje ili angažiranje vlastita novca i kapitala u cilju njihova profitnoga </a:t>
            </a:r>
            <a:r>
              <a:rPr lang="hr-HR" altLang="sr-Latn-RS" sz="2200" dirty="0" err="1">
                <a:latin typeface="Cambria" panose="02040503050406030204" pitchFamily="18" charset="0"/>
              </a:rPr>
              <a:t>efektuiranja</a:t>
            </a:r>
            <a:r>
              <a:rPr lang="hr-HR" altLang="sr-Latn-RS" sz="2200" dirty="0">
                <a:latin typeface="Cambria" panose="02040503050406030204" pitchFamily="18" charset="0"/>
              </a:rPr>
              <a:t> u procesu redovitoga poslovanja</a:t>
            </a:r>
          </a:p>
          <a:p>
            <a:pPr>
              <a:lnSpc>
                <a:spcPct val="90000"/>
              </a:lnSpc>
            </a:pPr>
            <a:r>
              <a:rPr lang="hr-HR" altLang="sr-Latn-RS" sz="2400" dirty="0">
                <a:latin typeface="Cambria" panose="02040503050406030204" pitchFamily="18" charset="0"/>
              </a:rPr>
              <a:t>EKSPLOATACIJSKO RAZDOBLJE</a:t>
            </a:r>
          </a:p>
          <a:p>
            <a:pPr marL="669925" lvl="1" indent="-325438">
              <a:lnSpc>
                <a:spcPct val="90000"/>
              </a:lnSpc>
            </a:pPr>
            <a:r>
              <a:rPr lang="hr-HR" altLang="sr-Latn-RS" sz="2200" dirty="0">
                <a:latin typeface="Cambria" panose="02040503050406030204" pitchFamily="18" charset="0"/>
              </a:rPr>
              <a:t>vrijeme redovitoga poslovanja, eksploatacije projekta tj. poduzetničkoga </a:t>
            </a:r>
            <a:r>
              <a:rPr lang="hr-HR" altLang="sr-Latn-RS" sz="2200" dirty="0" smtClean="0">
                <a:latin typeface="Cambria" panose="02040503050406030204" pitchFamily="18" charset="0"/>
              </a:rPr>
              <a:t>poduhvata</a:t>
            </a:r>
            <a:endParaRPr lang="hr-HR" altLang="sr-Latn-RS" sz="2200" dirty="0">
              <a:latin typeface="Cambria" panose="02040503050406030204" pitchFamily="18" charset="0"/>
            </a:endParaRPr>
          </a:p>
          <a:p>
            <a:pPr>
              <a:lnSpc>
                <a:spcPct val="90000"/>
              </a:lnSpc>
            </a:pPr>
            <a:r>
              <a:rPr lang="hr-HR" altLang="sr-Latn-RS" sz="2400" dirty="0">
                <a:latin typeface="Cambria" panose="02040503050406030204" pitchFamily="18" charset="0"/>
              </a:rPr>
              <a:t>PROBNA PROIZVODNJA </a:t>
            </a:r>
          </a:p>
          <a:p>
            <a:pPr marL="669925" lvl="1" indent="-325438">
              <a:lnSpc>
                <a:spcPct val="90000"/>
              </a:lnSpc>
            </a:pPr>
            <a:r>
              <a:rPr lang="hr-HR" altLang="sr-Latn-RS" sz="2200" dirty="0">
                <a:latin typeface="Cambria" panose="02040503050406030204" pitchFamily="18" charset="0"/>
              </a:rPr>
              <a:t>razdoblje između aktivizacijskog i eksploatacijskog razdoblja</a:t>
            </a:r>
          </a:p>
          <a:p>
            <a:pPr marL="669925" lvl="1" indent="-325438">
              <a:lnSpc>
                <a:spcPct val="90000"/>
              </a:lnSpc>
            </a:pPr>
            <a:r>
              <a:rPr lang="hr-HR" altLang="sr-Latn-RS" sz="2200" dirty="0">
                <a:latin typeface="Cambria" panose="02040503050406030204" pitchFamily="18" charset="0"/>
              </a:rPr>
              <a:t>kod proizvodnih pothvata obično se projektira tzv. razdoblje probne proizvodnje, tj. vrijeme usklađivanja proizvodnih čimbenika do </a:t>
            </a:r>
            <a:r>
              <a:rPr lang="hr-HR" altLang="sr-Latn-RS" sz="2200" dirty="0" smtClean="0">
                <a:latin typeface="Cambria" panose="02040503050406030204" pitchFamily="18" charset="0"/>
              </a:rPr>
              <a:t>planiranog kapaciteta </a:t>
            </a:r>
            <a:r>
              <a:rPr lang="hr-HR" altLang="sr-Latn-RS" sz="2200" dirty="0">
                <a:latin typeface="Cambria" panose="02040503050406030204" pitchFamily="18" charset="0"/>
              </a:rPr>
              <a:t>kapaciteta</a:t>
            </a:r>
          </a:p>
        </p:txBody>
      </p:sp>
    </p:spTree>
    <p:extLst>
      <p:ext uri="{BB962C8B-B14F-4D97-AF65-F5344CB8AC3E}">
        <p14:creationId xmlns:p14="http://schemas.microsoft.com/office/powerpoint/2010/main" xmlns="" val="25012503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hr-HR" altLang="sr-Latn-RS" sz="2800" b="1" dirty="0" smtClean="0">
                <a:solidFill>
                  <a:schemeClr val="accent1">
                    <a:lumMod val="50000"/>
                  </a:schemeClr>
                </a:solidFill>
                <a:latin typeface="Cambria" panose="02040503050406030204" pitchFamily="18" charset="0"/>
              </a:rPr>
              <a:t>Čemu služi?</a:t>
            </a:r>
            <a:endParaRPr lang="hr-HR" altLang="sr-Latn-RS" sz="2800" b="1" dirty="0">
              <a:solidFill>
                <a:schemeClr val="accent1">
                  <a:lumMod val="50000"/>
                </a:schemeClr>
              </a:solidFill>
              <a:latin typeface="Cambria" panose="02040503050406030204" pitchFamily="18" charset="0"/>
            </a:endParaRPr>
          </a:p>
        </p:txBody>
      </p:sp>
      <p:sp>
        <p:nvSpPr>
          <p:cNvPr id="2" name="Content Placeholder 1"/>
          <p:cNvSpPr>
            <a:spLocks noGrp="1"/>
          </p:cNvSpPr>
          <p:nvPr>
            <p:ph idx="1"/>
          </p:nvPr>
        </p:nvSpPr>
        <p:spPr>
          <a:xfrm>
            <a:off x="457200" y="1219200"/>
            <a:ext cx="5266928" cy="4937760"/>
          </a:xfrm>
        </p:spPr>
        <p:txBody>
          <a:bodyPr>
            <a:normAutofit lnSpcReduction="10000"/>
          </a:bodyPr>
          <a:lstStyle/>
          <a:p>
            <a:pPr>
              <a:buNone/>
              <a:defRPr/>
            </a:pPr>
            <a:r>
              <a:rPr lang="hr-HR" altLang="sr-Latn-RS" sz="2300" dirty="0">
                <a:latin typeface="Cambria" panose="02040503050406030204" pitchFamily="18" charset="0"/>
                <a:sym typeface="Symbol" pitchFamily="18" charset="2"/>
              </a:rPr>
              <a:t>Osnivanje novog poduzeća  od </a:t>
            </a:r>
            <a:r>
              <a:rPr lang="hr-HR" altLang="sr-Latn-RS" sz="2300" dirty="0" smtClean="0">
                <a:latin typeface="Cambria" panose="02040503050406030204" pitchFamily="18" charset="0"/>
                <a:sym typeface="Symbol" pitchFamily="18" charset="2"/>
              </a:rPr>
              <a:t>poduzetnika se očekuje </a:t>
            </a:r>
            <a:r>
              <a:rPr lang="hr-HR" altLang="sr-Latn-RS" sz="2300" dirty="0">
                <a:latin typeface="Cambria" panose="02040503050406030204" pitchFamily="18" charset="0"/>
                <a:sym typeface="Symbol" pitchFamily="18" charset="2"/>
              </a:rPr>
              <a:t>odgovor na niz pitanja;</a:t>
            </a:r>
          </a:p>
          <a:p>
            <a:pPr>
              <a:defRPr/>
            </a:pPr>
            <a:r>
              <a:rPr lang="hr-HR" altLang="sr-Latn-RS" sz="2300" dirty="0">
                <a:solidFill>
                  <a:schemeClr val="accent1">
                    <a:lumMod val="50000"/>
                  </a:schemeClr>
                </a:solidFill>
                <a:latin typeface="Cambria" panose="02040503050406030204" pitchFamily="18" charset="0"/>
                <a:sym typeface="Symbol" pitchFamily="18" charset="2"/>
              </a:rPr>
              <a:t>čime će se baviti, </a:t>
            </a:r>
          </a:p>
          <a:p>
            <a:pPr>
              <a:defRPr/>
            </a:pPr>
            <a:r>
              <a:rPr lang="hr-HR" altLang="sr-Latn-RS" sz="2300" dirty="0">
                <a:solidFill>
                  <a:schemeClr val="accent1">
                    <a:lumMod val="50000"/>
                  </a:schemeClr>
                </a:solidFill>
                <a:latin typeface="Cambria" panose="02040503050406030204" pitchFamily="18" charset="0"/>
                <a:sym typeface="Symbol" pitchFamily="18" charset="2"/>
              </a:rPr>
              <a:t>komu će prodavati, </a:t>
            </a:r>
          </a:p>
          <a:p>
            <a:pPr>
              <a:defRPr/>
            </a:pPr>
            <a:r>
              <a:rPr lang="hr-HR" altLang="sr-Latn-RS" sz="2300" dirty="0">
                <a:solidFill>
                  <a:schemeClr val="accent1">
                    <a:lumMod val="50000"/>
                  </a:schemeClr>
                </a:solidFill>
                <a:latin typeface="Cambria" panose="02040503050406030204" pitchFamily="18" charset="0"/>
                <a:sym typeface="Symbol" pitchFamily="18" charset="2"/>
              </a:rPr>
              <a:t>da li se to uopće isplati. </a:t>
            </a:r>
          </a:p>
          <a:p>
            <a:pPr>
              <a:defRPr/>
            </a:pPr>
            <a:endParaRPr lang="hr-HR" altLang="sr-Latn-RS" sz="2300" dirty="0">
              <a:solidFill>
                <a:srgbClr val="FFFF00"/>
              </a:solidFill>
              <a:latin typeface="Cambria" panose="02040503050406030204" pitchFamily="18" charset="0"/>
              <a:sym typeface="Symbol" pitchFamily="18" charset="2"/>
            </a:endParaRPr>
          </a:p>
          <a:p>
            <a:pPr>
              <a:buNone/>
              <a:defRPr/>
            </a:pPr>
            <a:r>
              <a:rPr lang="hr-HR" altLang="sr-Latn-RS" sz="2300" dirty="0">
                <a:latin typeface="Cambria" panose="02040503050406030204" pitchFamily="18" charset="0"/>
                <a:sym typeface="Symbol" pitchFamily="18" charset="2"/>
              </a:rPr>
              <a:t>Da bi odgovorio na ta pitanja, odnosno te odgovore </a:t>
            </a:r>
            <a:r>
              <a:rPr lang="hr-HR" altLang="sr-Latn-RS" sz="2300" u="sng" dirty="0" smtClean="0">
                <a:latin typeface="Cambria" panose="02040503050406030204" pitchFamily="18" charset="0"/>
                <a:sym typeface="Symbol" pitchFamily="18" charset="2"/>
              </a:rPr>
              <a:t>prezentirao</a:t>
            </a:r>
            <a:r>
              <a:rPr lang="hr-HR" altLang="sr-Latn-RS" sz="2300" dirty="0" smtClean="0">
                <a:latin typeface="Cambria" panose="02040503050406030204" pitchFamily="18" charset="0"/>
                <a:sym typeface="Symbol" pitchFamily="18" charset="2"/>
              </a:rPr>
              <a:t> </a:t>
            </a:r>
            <a:r>
              <a:rPr lang="hr-HR" altLang="sr-Latn-RS" sz="2300" dirty="0">
                <a:latin typeface="Cambria" panose="02040503050406030204" pitchFamily="18" charset="0"/>
                <a:sym typeface="Symbol" pitchFamily="18" charset="2"/>
              </a:rPr>
              <a:t>nekome tko će ga </a:t>
            </a:r>
            <a:r>
              <a:rPr lang="hr-HR" altLang="sr-Latn-RS" sz="2300" u="sng" dirty="0" smtClean="0">
                <a:latin typeface="Cambria" panose="02040503050406030204" pitchFamily="18" charset="0"/>
                <a:sym typeface="Symbol" pitchFamily="18" charset="2"/>
              </a:rPr>
              <a:t>poduprijeti</a:t>
            </a:r>
            <a:r>
              <a:rPr lang="hr-HR" altLang="sr-Latn-RS" sz="2300" dirty="0" smtClean="0">
                <a:latin typeface="Cambria" panose="02040503050406030204" pitchFamily="18" charset="0"/>
                <a:sym typeface="Symbol" pitchFamily="18" charset="2"/>
              </a:rPr>
              <a:t>, </a:t>
            </a:r>
            <a:r>
              <a:rPr lang="hr-HR" altLang="sr-Latn-RS" sz="2300" dirty="0">
                <a:latin typeface="Cambria" panose="02040503050406030204" pitchFamily="18" charset="0"/>
                <a:sym typeface="Symbol" pitchFamily="18" charset="2"/>
              </a:rPr>
              <a:t>nužno je izraditi </a:t>
            </a:r>
            <a:r>
              <a:rPr lang="hr-HR" altLang="sr-Latn-RS" sz="2300" b="1" dirty="0">
                <a:solidFill>
                  <a:schemeClr val="accent1">
                    <a:lumMod val="50000"/>
                  </a:schemeClr>
                </a:solidFill>
                <a:latin typeface="Cambria" panose="02040503050406030204" pitchFamily="18" charset="0"/>
                <a:sym typeface="Symbol" pitchFamily="18" charset="2"/>
              </a:rPr>
              <a:t>poslovni </a:t>
            </a:r>
            <a:r>
              <a:rPr lang="hr-HR" altLang="sr-Latn-RS" sz="2300" b="1" dirty="0" smtClean="0">
                <a:solidFill>
                  <a:schemeClr val="accent1">
                    <a:lumMod val="50000"/>
                  </a:schemeClr>
                </a:solidFill>
                <a:latin typeface="Cambria" panose="02040503050406030204" pitchFamily="18" charset="0"/>
                <a:sym typeface="Symbol" pitchFamily="18" charset="2"/>
              </a:rPr>
              <a:t>plan</a:t>
            </a:r>
            <a:r>
              <a:rPr lang="hr-HR" altLang="sr-Latn-RS" sz="2300" dirty="0" smtClean="0">
                <a:solidFill>
                  <a:schemeClr val="accent1">
                    <a:lumMod val="50000"/>
                  </a:schemeClr>
                </a:solidFill>
                <a:latin typeface="Cambria" panose="02040503050406030204" pitchFamily="18" charset="0"/>
                <a:sym typeface="Symbol" pitchFamily="18" charset="2"/>
              </a:rPr>
              <a:t> </a:t>
            </a:r>
            <a:r>
              <a:rPr lang="hr-HR" altLang="sr-Latn-RS" sz="2300" dirty="0" smtClean="0">
                <a:latin typeface="Cambria" panose="02040503050406030204" pitchFamily="18" charset="0"/>
              </a:rPr>
              <a:t>u </a:t>
            </a:r>
            <a:r>
              <a:rPr lang="hr-HR" altLang="sr-Latn-RS" sz="2300" dirty="0">
                <a:latin typeface="Cambria" panose="02040503050406030204" pitchFamily="18" charset="0"/>
              </a:rPr>
              <a:t>kojem se utvrđuju sve aktivnosti nužne za </a:t>
            </a:r>
            <a:r>
              <a:rPr lang="hr-HR" altLang="sr-Latn-RS" sz="2300" dirty="0" smtClean="0">
                <a:latin typeface="Cambria" panose="02040503050406030204" pitchFamily="18" charset="0"/>
              </a:rPr>
              <a:t>osnivanje </a:t>
            </a:r>
            <a:r>
              <a:rPr lang="hr-HR" altLang="sr-Latn-RS" sz="2300" dirty="0">
                <a:latin typeface="Cambria" panose="02040503050406030204" pitchFamily="18" charset="0"/>
              </a:rPr>
              <a:t>i poslovanje poduzeća. </a:t>
            </a:r>
          </a:p>
          <a:p>
            <a:endParaRPr lang="hr-HR" dirty="0"/>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625" y="1700213"/>
            <a:ext cx="3635375" cy="402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69091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1750</Words>
  <Application>Microsoft Office PowerPoint</Application>
  <PresentationFormat>Prikaz na zaslonu (4:3)</PresentationFormat>
  <Paragraphs>228</Paragraphs>
  <Slides>30</Slides>
  <Notes>7</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30</vt:i4>
      </vt:variant>
    </vt:vector>
  </HeadingPairs>
  <TitlesOfParts>
    <vt:vector size="32" baseType="lpstr">
      <vt:lpstr>Office Theme</vt:lpstr>
      <vt:lpstr>Document</vt:lpstr>
      <vt:lpstr>POSLOVNI PLAN </vt:lpstr>
      <vt:lpstr>Slajd 2</vt:lpstr>
      <vt:lpstr>Bogatstvo nazivlja</vt:lpstr>
      <vt:lpstr>Definicija</vt:lpstr>
      <vt:lpstr>Slajd 5</vt:lpstr>
      <vt:lpstr>Temeljna pitanja u svezi izrade poslovnog plana </vt:lpstr>
      <vt:lpstr>Neke od kardinalnih pogrešaka pri izradi poslovnog plana </vt:lpstr>
      <vt:lpstr>Životni vijek projekta</vt:lpstr>
      <vt:lpstr>Čemu služi?</vt:lpstr>
      <vt:lpstr>Kome služi?</vt:lpstr>
      <vt:lpstr>Kako treba izgledati?</vt:lpstr>
      <vt:lpstr>Rezimirajmo tijek izrade poslovnog plana …</vt:lpstr>
      <vt:lpstr>Slajd 13</vt:lpstr>
      <vt:lpstr>Globalni sadržaj poduzetničkog projekta/poslovnog plana</vt:lpstr>
      <vt:lpstr>NASLOVNICA – prvi dodir čitatelja s Vašim projektom</vt:lpstr>
      <vt:lpstr>SADRŽAJ - KAZALO</vt:lpstr>
      <vt:lpstr>1. OPERATIVNI SAŽETAK</vt:lpstr>
      <vt:lpstr>1. OPERATIVNI SAŽETAK (nastavak)</vt:lpstr>
      <vt:lpstr>2. OPIS PODUZETNIČKE IDEJE</vt:lpstr>
      <vt:lpstr>3. TRŽIŠNI PODACI</vt:lpstr>
      <vt:lpstr>4. TEHNIČKO-TEHNOLOŠKI OPIS</vt:lpstr>
      <vt:lpstr>5. MENADŽMENT</vt:lpstr>
      <vt:lpstr>6. MARKETING</vt:lpstr>
      <vt:lpstr>7. FINANCIJSKI PODACI</vt:lpstr>
      <vt:lpstr>8. OCJENA UČINKOVITOSTI</vt:lpstr>
      <vt:lpstr>9. DODACI I PRILOZI</vt:lpstr>
      <vt:lpstr>ŠTO ČINI PODUZETNIČKI PROJEKT (PLAN) DOBRIM?</vt:lpstr>
      <vt:lpstr> PREZENTACIJA PROJEKTA </vt:lpstr>
      <vt:lpstr>Platno poslovnog modela/Business Model Canvas</vt:lpstr>
      <vt:lpstr>Slajd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PLAN </dc:title>
  <dc:creator>Marina Lovrinčević</dc:creator>
  <cp:lastModifiedBy>Marko Ugrčić</cp:lastModifiedBy>
  <cp:revision>5</cp:revision>
  <dcterms:created xsi:type="dcterms:W3CDTF">2016-01-07T12:18:31Z</dcterms:created>
  <dcterms:modified xsi:type="dcterms:W3CDTF">2016-01-07T13:34:01Z</dcterms:modified>
</cp:coreProperties>
</file>